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Franklin Gothic" panose="020B0604020202020204" charset="0"/>
      <p:bold r:id="rId30"/>
    </p:embeddedFont>
    <p:embeddedFont>
      <p:font typeface="Libre Franklin" pitchFamily="2" charset="0"/>
      <p:regular r:id="rId31"/>
      <p:bold r:id="rId32"/>
      <p:italic r:id="rId33"/>
      <p:boldItalic r:id="rId34"/>
    </p:embeddedFont>
    <p:embeddedFont>
      <p:font typeface="Libre Franklin Medium" pitchFamily="2" charset="0"/>
      <p:regular r:id="rId35"/>
      <p:bold r:id="rId36"/>
      <p:italic r:id="rId37"/>
      <p:boldItalic r:id="rId38"/>
    </p:embeddedFont>
    <p:embeddedFont>
      <p:font typeface="Merriweather Sans"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qxCYA6h1OUF0F7/+4qYP46bKQ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3012AA-4804-448F-8D3F-160D9B920314}">
  <a:tblStyle styleId="{CC3012AA-4804-448F-8D3F-160D9B92031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20"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Jessica</a:t>
            </a:r>
            <a:endParaRPr/>
          </a:p>
        </p:txBody>
      </p:sp>
      <p:sp>
        <p:nvSpPr>
          <p:cNvPr id="397" name="Google Shape;397;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5498af9601_0_1: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35498af960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200">
                <a:solidFill>
                  <a:schemeClr val="dk1"/>
                </a:solidFill>
              </a:rPr>
              <a:t>The Crisis Decision Tree helps you determine the next best steps when interacting with a student potentially in distress or crisis. It additionally provides wording you can use and all relevant contact information.</a:t>
            </a:r>
            <a:endParaRPr sz="1200">
              <a:solidFill>
                <a:schemeClr val="dk1"/>
              </a:solidFill>
            </a:endParaRPr>
          </a:p>
          <a:p>
            <a:pPr marL="0" lvl="0" indent="0" algn="l" rtl="0">
              <a:lnSpc>
                <a:spcPct val="115000"/>
              </a:lnSpc>
              <a:spcBef>
                <a:spcPts val="1200"/>
              </a:spcBef>
              <a:spcAft>
                <a:spcPts val="0"/>
              </a:spcAft>
              <a:buSzPts val="1400"/>
              <a:buNone/>
            </a:pPr>
            <a:r>
              <a:rPr lang="en-US" sz="1200">
                <a:solidFill>
                  <a:schemeClr val="dk1"/>
                </a:solidFill>
              </a:rPr>
              <a:t>On this slide is the picture of the decision tree.</a:t>
            </a:r>
            <a:endParaRPr sz="120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lvl="1" indent="-265430" algn="l" rtl="0">
              <a:lnSpc>
                <a:spcPct val="80000"/>
              </a:lnSpc>
              <a:spcBef>
                <a:spcPts val="750"/>
              </a:spcBef>
              <a:spcAft>
                <a:spcPts val="0"/>
              </a:spcAft>
              <a:buClr>
                <a:srgbClr val="BFD730"/>
              </a:buClr>
              <a:buSzPts val="1000"/>
              <a:buFont typeface="Merriweather Sans"/>
              <a:buChar char="▶"/>
            </a:pPr>
            <a:endParaRPr sz="2020">
              <a:solidFill>
                <a:srgbClr val="154734"/>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11" name="Google Shape;411;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6a5edd3e2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26a5edd3e2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“I’ve noticed you’ve seemed a little down lately, so I wanted to check in with you. What’s been going on?”</a:t>
            </a:r>
            <a:endParaRPr/>
          </a:p>
          <a:p>
            <a:pPr marL="0" lvl="0" indent="0" algn="l" rtl="0">
              <a:lnSpc>
                <a:spcPct val="100000"/>
              </a:lnSpc>
              <a:spcBef>
                <a:spcPts val="0"/>
              </a:spcBef>
              <a:spcAft>
                <a:spcPts val="0"/>
              </a:spcAft>
              <a:buSzPts val="1400"/>
              <a:buNone/>
            </a:pPr>
            <a:r>
              <a:rPr lang="en-US"/>
              <a:t>“I noticed you missed classes a few times. What’s going on for you?”</a:t>
            </a:r>
            <a:endParaRPr/>
          </a:p>
          <a:p>
            <a:pPr marL="0" lvl="0" indent="0" algn="l" rtl="0">
              <a:lnSpc>
                <a:spcPct val="100000"/>
              </a:lnSpc>
              <a:spcBef>
                <a:spcPts val="0"/>
              </a:spcBef>
              <a:spcAft>
                <a:spcPts val="0"/>
              </a:spcAft>
              <a:buSzPts val="1400"/>
              <a:buNone/>
            </a:pPr>
            <a:r>
              <a:rPr lang="en-US"/>
              <a:t>“You seem really tired in our meetings lately. How are you doing these days?”</a:t>
            </a:r>
            <a:endParaRPr/>
          </a:p>
          <a:p>
            <a:pPr marL="0" lvl="0" indent="0" algn="l" rtl="0">
              <a:lnSpc>
                <a:spcPct val="90000"/>
              </a:lnSpc>
              <a:spcBef>
                <a:spcPts val="1800"/>
              </a:spcBef>
              <a:spcAft>
                <a:spcPts val="0"/>
              </a:spcAft>
              <a:buSzPts val="1400"/>
              <a:buNone/>
            </a:pPr>
            <a:r>
              <a:rPr lang="en-US" sz="1000">
                <a:solidFill>
                  <a:srgbClr val="154734"/>
                </a:solidFill>
                <a:latin typeface="Arial"/>
                <a:ea typeface="Arial"/>
                <a:cs typeface="Arial"/>
                <a:sym typeface="Arial"/>
              </a:rPr>
              <a:t>“I’ve noticed you've been quieter than usual in our sessions, is everything okay?”</a:t>
            </a:r>
            <a:endParaRPr sz="200"/>
          </a:p>
          <a:p>
            <a:pPr marL="0" lvl="0" indent="0" algn="l" rtl="0">
              <a:lnSpc>
                <a:spcPct val="90000"/>
              </a:lnSpc>
              <a:spcBef>
                <a:spcPts val="1800"/>
              </a:spcBef>
              <a:spcAft>
                <a:spcPts val="0"/>
              </a:spcAft>
              <a:buSzPts val="1400"/>
              <a:buNone/>
            </a:pPr>
            <a:r>
              <a:rPr lang="en-US" sz="1000">
                <a:solidFill>
                  <a:srgbClr val="154734"/>
                </a:solidFill>
                <a:latin typeface="Arial"/>
                <a:ea typeface="Arial"/>
                <a:cs typeface="Arial"/>
                <a:sym typeface="Arial"/>
              </a:rPr>
              <a:t>“I saw you seemed quite upset after our last group meeting. How have things been going for you since then?”</a:t>
            </a:r>
            <a:endParaRPr sz="200"/>
          </a:p>
        </p:txBody>
      </p:sp>
      <p:sp>
        <p:nvSpPr>
          <p:cNvPr id="429" name="Google Shape;429;g26a5edd3e2c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6a5edd3e2c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26a5edd3e2c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“I’m so glad you told me about this. Let’s brainstorm how we can get you some support.”</a:t>
            </a:r>
            <a:endParaRPr/>
          </a:p>
          <a:p>
            <a:pPr marL="0" lvl="0" indent="0" algn="l" rtl="0">
              <a:lnSpc>
                <a:spcPct val="100000"/>
              </a:lnSpc>
              <a:spcBef>
                <a:spcPts val="0"/>
              </a:spcBef>
              <a:spcAft>
                <a:spcPts val="0"/>
              </a:spcAft>
              <a:buSzPts val="1400"/>
              <a:buNone/>
            </a:pPr>
            <a:r>
              <a:rPr lang="en-US"/>
              <a:t>“Thank you for sharing this with me. There’s good support on campus—I’ll help connect you to it.”</a:t>
            </a:r>
            <a:endParaRPr/>
          </a:p>
          <a:p>
            <a:pPr marL="0" lvl="0" indent="0" algn="l" rtl="0">
              <a:lnSpc>
                <a:spcPct val="100000"/>
              </a:lnSpc>
              <a:spcBef>
                <a:spcPts val="0"/>
              </a:spcBef>
              <a:spcAft>
                <a:spcPts val="0"/>
              </a:spcAft>
              <a:buSzPts val="1400"/>
              <a:buNone/>
            </a:pPr>
            <a:r>
              <a:rPr lang="en-US"/>
              <a:t>“Wow, that sounds really hard. It makes sense you are struggling. Let’s figure out what on-campus supports can help you right now.”</a:t>
            </a:r>
            <a:endParaRPr/>
          </a:p>
          <a:p>
            <a:pPr marL="0" lvl="0" indent="0" algn="l" rtl="0">
              <a:lnSpc>
                <a:spcPct val="100000"/>
              </a:lnSpc>
              <a:spcBef>
                <a:spcPts val="0"/>
              </a:spcBef>
              <a:spcAft>
                <a:spcPts val="0"/>
              </a:spcAft>
              <a:buSzPts val="1400"/>
              <a:buNone/>
            </a:pPr>
            <a:r>
              <a:rPr lang="en-US"/>
              <a:t>Remember to approach students with empathetic and effective communication skills.</a:t>
            </a:r>
            <a:endParaRPr/>
          </a:p>
          <a:p>
            <a:pPr marL="0" lvl="0" indent="0" algn="l" rtl="0">
              <a:lnSpc>
                <a:spcPct val="100000"/>
              </a:lnSpc>
              <a:spcBef>
                <a:spcPts val="0"/>
              </a:spcBef>
              <a:spcAft>
                <a:spcPts val="0"/>
              </a:spcAft>
              <a:buSzPts val="1400"/>
              <a:buNone/>
            </a:pPr>
            <a:endParaRPr/>
          </a:p>
        </p:txBody>
      </p:sp>
      <p:sp>
        <p:nvSpPr>
          <p:cNvPr id="437" name="Google Shape;437;g26a5edd3e2c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5498af9601_0_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35498af960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5498af9601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35498af9601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Jessica</a:t>
            </a:r>
            <a:endParaRPr/>
          </a:p>
        </p:txBody>
      </p:sp>
      <p:sp>
        <p:nvSpPr>
          <p:cNvPr id="451" name="Google Shape;451;g35498af9601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5498af9601_0_3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35498af9601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6a5edd3e2c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26a5edd3e2c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 understand that you are hurting right now. I am here to help you and connect you to good support on campus.”</a:t>
            </a:r>
            <a:endParaRPr/>
          </a:p>
          <a:p>
            <a:pPr marL="0" lvl="0" indent="0" algn="l" rtl="0">
              <a:lnSpc>
                <a:spcPct val="100000"/>
              </a:lnSpc>
              <a:spcBef>
                <a:spcPts val="0"/>
              </a:spcBef>
              <a:spcAft>
                <a:spcPts val="0"/>
              </a:spcAft>
              <a:buSzPts val="1400"/>
              <a:buNone/>
            </a:pPr>
            <a:r>
              <a:rPr lang="en-US"/>
              <a:t>“I hear that you feel hopeless right now. I’ve worked with the counseling center, and I think they could help. Let’s walk over together.”</a:t>
            </a:r>
            <a:endParaRPr/>
          </a:p>
          <a:p>
            <a:pPr marL="0" lvl="0" indent="0" algn="l" rtl="0">
              <a:lnSpc>
                <a:spcPct val="100000"/>
              </a:lnSpc>
              <a:spcBef>
                <a:spcPts val="0"/>
              </a:spcBef>
              <a:spcAft>
                <a:spcPts val="0"/>
              </a:spcAft>
              <a:buSzPts val="1400"/>
              <a:buNone/>
            </a:pPr>
            <a:r>
              <a:rPr lang="en-US"/>
              <a:t>“I can tell that you’re very upset, and I’m concerned about you. I’m going to connect you with someone who can help you stay safe.”</a:t>
            </a:r>
            <a:endParaRPr/>
          </a:p>
          <a:p>
            <a:pPr marL="0" lvl="0" indent="0" algn="l" rtl="0">
              <a:lnSpc>
                <a:spcPct val="100000"/>
              </a:lnSpc>
              <a:spcBef>
                <a:spcPts val="0"/>
              </a:spcBef>
              <a:spcAft>
                <a:spcPts val="0"/>
              </a:spcAft>
              <a:buSzPts val="1400"/>
              <a:buNone/>
            </a:pPr>
            <a:r>
              <a:rPr lang="en-US"/>
              <a:t>If a student declines support, call campus security or 911.</a:t>
            </a:r>
            <a:endParaRPr/>
          </a:p>
          <a:p>
            <a:pPr marL="0" lvl="0" indent="0" algn="l" rtl="0">
              <a:lnSpc>
                <a:spcPct val="100000"/>
              </a:lnSpc>
              <a:spcBef>
                <a:spcPts val="0"/>
              </a:spcBef>
              <a:spcAft>
                <a:spcPts val="0"/>
              </a:spcAft>
              <a:buSzPts val="1400"/>
              <a:buNone/>
            </a:pPr>
            <a:endParaRPr/>
          </a:p>
        </p:txBody>
      </p:sp>
      <p:sp>
        <p:nvSpPr>
          <p:cNvPr id="465" name="Google Shape;465;g26a5edd3e2c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Clr>
                <a:srgbClr val="154734"/>
              </a:buClr>
              <a:buSzPts val="1200"/>
              <a:buChar char="●"/>
            </a:pPr>
            <a:r>
              <a:rPr lang="en-US" sz="1800">
                <a:solidFill>
                  <a:srgbClr val="154734"/>
                </a:solidFill>
                <a:latin typeface="Arial"/>
                <a:ea typeface="Arial"/>
                <a:cs typeface="Arial"/>
                <a:sym typeface="Arial"/>
              </a:rPr>
              <a:t>Student Health Services</a:t>
            </a:r>
            <a:endParaRPr sz="1800">
              <a:solidFill>
                <a:srgbClr val="154734"/>
              </a:solidFill>
              <a:latin typeface="Arial"/>
              <a:ea typeface="Arial"/>
              <a:cs typeface="Arial"/>
              <a:sym typeface="Arial"/>
            </a:endParaRPr>
          </a:p>
          <a:p>
            <a:pPr marL="914400" lvl="1" indent="-330200" algn="l" rtl="0">
              <a:lnSpc>
                <a:spcPct val="115000"/>
              </a:lnSpc>
              <a:spcBef>
                <a:spcPts val="0"/>
              </a:spcBef>
              <a:spcAft>
                <a:spcPts val="0"/>
              </a:spcAft>
              <a:buClr>
                <a:srgbClr val="154734"/>
              </a:buClr>
              <a:buSzPts val="1600"/>
              <a:buChar char="○"/>
            </a:pPr>
            <a:r>
              <a:rPr lang="en-US" sz="1800">
                <a:solidFill>
                  <a:srgbClr val="154734"/>
                </a:solidFill>
                <a:latin typeface="Arial"/>
                <a:ea typeface="Arial"/>
                <a:cs typeface="Arial"/>
                <a:sym typeface="Arial"/>
              </a:rPr>
              <a:t>Urgent Care Clinic/Sports Medicine</a:t>
            </a:r>
            <a:endParaRPr sz="1800">
              <a:solidFill>
                <a:srgbClr val="154734"/>
              </a:solidFill>
              <a:latin typeface="Arial"/>
              <a:ea typeface="Arial"/>
              <a:cs typeface="Arial"/>
              <a:sym typeface="Arial"/>
            </a:endParaRPr>
          </a:p>
          <a:p>
            <a:pPr marL="457200" lvl="0" indent="-304800" algn="l" rtl="0">
              <a:lnSpc>
                <a:spcPct val="115000"/>
              </a:lnSpc>
              <a:spcBef>
                <a:spcPts val="0"/>
              </a:spcBef>
              <a:spcAft>
                <a:spcPts val="0"/>
              </a:spcAft>
              <a:buClr>
                <a:srgbClr val="154734"/>
              </a:buClr>
              <a:buSzPts val="1200"/>
              <a:buChar char="●"/>
            </a:pPr>
            <a:r>
              <a:rPr lang="en-US" sz="1800">
                <a:solidFill>
                  <a:srgbClr val="154734"/>
                </a:solidFill>
                <a:latin typeface="Arial"/>
                <a:ea typeface="Arial"/>
                <a:cs typeface="Arial"/>
                <a:sym typeface="Arial"/>
              </a:rPr>
              <a:t>Student Well-Being</a:t>
            </a:r>
            <a:endParaRPr sz="1800">
              <a:solidFill>
                <a:srgbClr val="154734"/>
              </a:solidFill>
              <a:latin typeface="Arial"/>
              <a:ea typeface="Arial"/>
              <a:cs typeface="Arial"/>
              <a:sym typeface="Arial"/>
            </a:endParaRPr>
          </a:p>
          <a:p>
            <a:pPr marL="914400" lvl="1" indent="-330200" algn="l" rtl="0">
              <a:lnSpc>
                <a:spcPct val="115000"/>
              </a:lnSpc>
              <a:spcBef>
                <a:spcPts val="0"/>
              </a:spcBef>
              <a:spcAft>
                <a:spcPts val="0"/>
              </a:spcAft>
              <a:buClr>
                <a:srgbClr val="154734"/>
              </a:buClr>
              <a:buSzPts val="1600"/>
              <a:buChar char="○"/>
            </a:pPr>
            <a:r>
              <a:rPr lang="en-US" sz="1800">
                <a:solidFill>
                  <a:srgbClr val="154734"/>
                </a:solidFill>
                <a:latin typeface="Arial"/>
                <a:ea typeface="Arial"/>
                <a:cs typeface="Arial"/>
                <a:sym typeface="Arial"/>
              </a:rPr>
              <a:t>Counseling/Case Management/Health Promotion/Joe’s PEERS</a:t>
            </a:r>
            <a:endParaRPr sz="1800">
              <a:solidFill>
                <a:srgbClr val="154734"/>
              </a:solidFill>
              <a:latin typeface="Arial"/>
              <a:ea typeface="Arial"/>
              <a:cs typeface="Arial"/>
              <a:sym typeface="Arial"/>
            </a:endParaRPr>
          </a:p>
          <a:p>
            <a:pPr marL="457200" lvl="0" indent="-304800" algn="l" rtl="0">
              <a:lnSpc>
                <a:spcPct val="115000"/>
              </a:lnSpc>
              <a:spcBef>
                <a:spcPts val="0"/>
              </a:spcBef>
              <a:spcAft>
                <a:spcPts val="0"/>
              </a:spcAft>
              <a:buClr>
                <a:srgbClr val="154734"/>
              </a:buClr>
              <a:buSzPts val="1200"/>
              <a:buChar char="●"/>
            </a:pPr>
            <a:r>
              <a:rPr lang="en-US" sz="1800">
                <a:solidFill>
                  <a:srgbClr val="154734"/>
                </a:solidFill>
                <a:latin typeface="Arial"/>
                <a:ea typeface="Arial"/>
                <a:cs typeface="Arial"/>
                <a:sym typeface="Arial"/>
              </a:rPr>
              <a:t>Student Accessibility and Testing</a:t>
            </a:r>
            <a:endParaRPr sz="1800">
              <a:solidFill>
                <a:srgbClr val="154734"/>
              </a:solidFill>
              <a:latin typeface="Arial"/>
              <a:ea typeface="Arial"/>
              <a:cs typeface="Arial"/>
              <a:sym typeface="Arial"/>
            </a:endParaRPr>
          </a:p>
          <a:p>
            <a:pPr marL="914400" lvl="1" indent="-342900" algn="l" rtl="0">
              <a:lnSpc>
                <a:spcPct val="115000"/>
              </a:lnSpc>
              <a:spcBef>
                <a:spcPts val="0"/>
              </a:spcBef>
              <a:spcAft>
                <a:spcPts val="0"/>
              </a:spcAft>
              <a:buClr>
                <a:srgbClr val="154734"/>
              </a:buClr>
              <a:buSzPts val="1800"/>
              <a:buChar char="○"/>
            </a:pPr>
            <a:r>
              <a:rPr lang="en-US" sz="1800">
                <a:solidFill>
                  <a:srgbClr val="154734"/>
                </a:solidFill>
                <a:latin typeface="Arial"/>
                <a:ea typeface="Arial"/>
                <a:cs typeface="Arial"/>
                <a:sym typeface="Arial"/>
              </a:rPr>
              <a:t>Disability Services/Academic Testing</a:t>
            </a:r>
            <a:endParaRPr sz="1800">
              <a:solidFill>
                <a:srgbClr val="154734"/>
              </a:solidFill>
              <a:latin typeface="Arial"/>
              <a:ea typeface="Arial"/>
              <a:cs typeface="Arial"/>
              <a:sym typeface="Arial"/>
            </a:endParaRPr>
          </a:p>
          <a:p>
            <a:pPr marL="457200" lvl="0" indent="-304800" algn="l" rtl="0">
              <a:lnSpc>
                <a:spcPct val="115000"/>
              </a:lnSpc>
              <a:spcBef>
                <a:spcPts val="0"/>
              </a:spcBef>
              <a:spcAft>
                <a:spcPts val="0"/>
              </a:spcAft>
              <a:buClr>
                <a:srgbClr val="154734"/>
              </a:buClr>
              <a:buSzPts val="1200"/>
              <a:buChar char="●"/>
            </a:pPr>
            <a:r>
              <a:rPr lang="en-US" sz="1800">
                <a:solidFill>
                  <a:srgbClr val="154734"/>
                </a:solidFill>
                <a:latin typeface="Arial"/>
                <a:ea typeface="Arial"/>
                <a:cs typeface="Arial"/>
                <a:sym typeface="Arial"/>
              </a:rPr>
              <a:t>Engagement and Belonging</a:t>
            </a:r>
            <a:endParaRPr sz="1800">
              <a:solidFill>
                <a:srgbClr val="154734"/>
              </a:solidFill>
              <a:latin typeface="Arial"/>
              <a:ea typeface="Arial"/>
              <a:cs typeface="Arial"/>
              <a:sym typeface="Arial"/>
            </a:endParaRPr>
          </a:p>
          <a:p>
            <a:pPr marL="914400" lvl="1" indent="-342900" algn="l" rtl="0">
              <a:lnSpc>
                <a:spcPct val="115000"/>
              </a:lnSpc>
              <a:spcBef>
                <a:spcPts val="0"/>
              </a:spcBef>
              <a:spcAft>
                <a:spcPts val="0"/>
              </a:spcAft>
              <a:buClr>
                <a:srgbClr val="154734"/>
              </a:buClr>
              <a:buSzPts val="1800"/>
              <a:buChar char="○"/>
            </a:pPr>
            <a:r>
              <a:rPr lang="en-US" sz="1800">
                <a:solidFill>
                  <a:srgbClr val="154734"/>
                </a:solidFill>
                <a:latin typeface="Arial"/>
                <a:ea typeface="Arial"/>
                <a:cs typeface="Arial"/>
                <a:sym typeface="Arial"/>
              </a:rPr>
              <a:t>Special Populations/Military &amp; Veterans Center/Food Pantry</a:t>
            </a:r>
            <a:endParaRPr sz="1800">
              <a:solidFill>
                <a:srgbClr val="154734"/>
              </a:solidFill>
              <a:latin typeface="Arial"/>
              <a:ea typeface="Arial"/>
              <a:cs typeface="Arial"/>
              <a:sym typeface="Arial"/>
            </a:endParaRPr>
          </a:p>
          <a:p>
            <a:pPr marL="457200" lvl="0" indent="-304800" algn="l" rtl="0">
              <a:lnSpc>
                <a:spcPct val="115000"/>
              </a:lnSpc>
              <a:spcBef>
                <a:spcPts val="0"/>
              </a:spcBef>
              <a:spcAft>
                <a:spcPts val="0"/>
              </a:spcAft>
              <a:buClr>
                <a:srgbClr val="154734"/>
              </a:buClr>
              <a:buSzPts val="1200"/>
              <a:buChar char="●"/>
            </a:pPr>
            <a:r>
              <a:rPr lang="en-US" sz="1800">
                <a:solidFill>
                  <a:srgbClr val="154734"/>
                </a:solidFill>
                <a:latin typeface="Arial"/>
                <a:ea typeface="Arial"/>
                <a:cs typeface="Arial"/>
                <a:sym typeface="Arial"/>
              </a:rPr>
              <a:t>UCARE/BIT</a:t>
            </a:r>
            <a:endParaRPr sz="1800">
              <a:solidFill>
                <a:srgbClr val="154734"/>
              </a:solidFill>
              <a:latin typeface="Arial"/>
              <a:ea typeface="Arial"/>
              <a:cs typeface="Arial"/>
              <a:sym typeface="Arial"/>
            </a:endParaRPr>
          </a:p>
          <a:p>
            <a:pPr marL="457200" lvl="0" indent="-304800" algn="l" rtl="0">
              <a:lnSpc>
                <a:spcPct val="115000"/>
              </a:lnSpc>
              <a:spcBef>
                <a:spcPts val="0"/>
              </a:spcBef>
              <a:spcAft>
                <a:spcPts val="0"/>
              </a:spcAft>
              <a:buClr>
                <a:srgbClr val="154734"/>
              </a:buClr>
              <a:buSzPts val="1200"/>
              <a:buChar char="●"/>
            </a:pPr>
            <a:r>
              <a:rPr lang="en-US" sz="1800">
                <a:solidFill>
                  <a:srgbClr val="154734"/>
                </a:solidFill>
                <a:latin typeface="Arial"/>
                <a:ea typeface="Arial"/>
                <a:cs typeface="Arial"/>
                <a:sym typeface="Arial"/>
              </a:rPr>
              <a:t>JED Health and Well-Being Committee</a:t>
            </a:r>
            <a:endParaRPr sz="1800">
              <a:solidFill>
                <a:srgbClr val="154734"/>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3" name="Google Shape;3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428c47792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3428c47792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Now if you are still unsure and the question remains to if the situation is a crisis, or if the student is in distress you can proceed to the decision tree on the other side.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Here we can see a basic outline of determining what action to take based on some basic questions.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(Click)</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We start with the question if the student is in immediate danger of harming themselves. From there based on the answers to these questions we can determine which resource to access.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(Click) Listed on the bottom are the various options based on the student’s need. Notice, the final action in all cases is to submit a UCARE report.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428c47792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3428c47792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Just in case you are not familiar with UCARE, the section opposite of the decision tree is some information about UCARE, with information about filing a report and (Click) even a QR code that makes it easy to find the form online.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428c47792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3428c47792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Finally on the back of the Folder you will find a list of phone numbers and contact information for a variety of services both on campus (click) and Off (Click). Finally there are also QR codes on the back to locate additional information about crisis intervention and resources.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69d7d5b0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269d7d5b0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Remember you cannot pour from an empty cup so taking care of yourself is important in order to be able to help others. </a:t>
            </a:r>
            <a:endParaRPr/>
          </a:p>
          <a:p>
            <a:pPr marL="0" lvl="0" indent="0" algn="l" rtl="0">
              <a:lnSpc>
                <a:spcPct val="100000"/>
              </a:lnSpc>
              <a:spcBef>
                <a:spcPts val="0"/>
              </a:spcBef>
              <a:spcAft>
                <a:spcPts val="0"/>
              </a:spcAft>
              <a:buSzPts val="1400"/>
              <a:buNone/>
            </a:pPr>
            <a:endParaRPr/>
          </a:p>
        </p:txBody>
      </p:sp>
      <p:sp>
        <p:nvSpPr>
          <p:cNvPr id="491" name="Google Shape;491;g269d7d5b0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6a5edd3e2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26a5edd3e2c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g26a5edd3e2c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5384fe6758_2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35384fe6758_2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bd37613742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2bd37613742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g2bd37613742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1200"/>
              </a:spcBef>
              <a:spcAft>
                <a:spcPts val="0"/>
              </a:spcAft>
              <a:buSzPts val="1400"/>
              <a:buNone/>
            </a:pPr>
            <a:endParaRPr/>
          </a:p>
        </p:txBody>
      </p:sp>
      <p:sp>
        <p:nvSpPr>
          <p:cNvPr id="343" name="Google Shape;3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2023 and 2024</a:t>
            </a:r>
            <a:endParaRPr/>
          </a:p>
        </p:txBody>
      </p:sp>
      <p:sp>
        <p:nvSpPr>
          <p:cNvPr id="350" name="Google Shape;3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68e77b8a8c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68e77b8a8c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268e77b8a8c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68e77b8a8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268e77b8a8c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Most advisors are not clinicians, and we know from working with faculty and advisors that it can feel intimidating or overwhelming to think about supporting students’ emotional health, especially given all the responsibilities you already have. But the good news is that you do not have to be a mental health professional to support a student with their mental health. YOu just need to pay attention, listen, and connect students to help.</a:t>
            </a:r>
            <a:endParaRPr/>
          </a:p>
        </p:txBody>
      </p:sp>
      <p:sp>
        <p:nvSpPr>
          <p:cNvPr id="366" name="Google Shape;366;g268e77b8a8c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68e77b8a8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268e77b8a8c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Solve for Tomorrow</a:t>
            </a:r>
            <a:endParaRPr/>
          </a:p>
        </p:txBody>
      </p:sp>
      <p:sp>
        <p:nvSpPr>
          <p:cNvPr id="373" name="Google Shape;373;g268e77b8a8c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5498af9601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35498af9601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 prep - breathing activities and short check ins</a:t>
            </a:r>
            <a:endParaRPr/>
          </a:p>
          <a:p>
            <a:pPr marL="0" lvl="0" indent="0" algn="l" rtl="0">
              <a:lnSpc>
                <a:spcPct val="100000"/>
              </a:lnSpc>
              <a:spcBef>
                <a:spcPts val="0"/>
              </a:spcBef>
              <a:spcAft>
                <a:spcPts val="0"/>
              </a:spcAft>
              <a:buSzPts val="1400"/>
              <a:buNone/>
            </a:pPr>
            <a:r>
              <a:rPr lang="en-US"/>
              <a:t>Short prep - adding resources to syllabus</a:t>
            </a:r>
            <a:endParaRPr/>
          </a:p>
          <a:p>
            <a:pPr marL="0" lvl="0" indent="0" algn="l" rtl="0">
              <a:lnSpc>
                <a:spcPct val="100000"/>
              </a:lnSpc>
              <a:spcBef>
                <a:spcPts val="0"/>
              </a:spcBef>
              <a:spcAft>
                <a:spcPts val="0"/>
              </a:spcAft>
              <a:buSzPts val="1400"/>
              <a:buNone/>
            </a:pPr>
            <a:r>
              <a:rPr lang="en-US"/>
              <a:t>Long prep - alternative format assignments that play into a students preferred learning style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What is access:</a:t>
            </a:r>
            <a:endParaRPr/>
          </a:p>
          <a:p>
            <a:pPr marL="0" lvl="0" indent="0" algn="l" rtl="0">
              <a:lnSpc>
                <a:spcPct val="100000"/>
              </a:lnSpc>
              <a:spcBef>
                <a:spcPts val="0"/>
              </a:spcBef>
              <a:spcAft>
                <a:spcPts val="0"/>
              </a:spcAft>
              <a:buSzPts val="1400"/>
              <a:buNone/>
            </a:pPr>
            <a:r>
              <a:rPr lang="en-US"/>
              <a:t>Fully engage and participate in the same activities, campus services, benefits, and experiences offered to a person without a disability</a:t>
            </a:r>
            <a:endParaRPr/>
          </a:p>
          <a:p>
            <a:pPr marL="0" lvl="0" indent="0" algn="l" rtl="0">
              <a:lnSpc>
                <a:spcPct val="100000"/>
              </a:lnSpc>
              <a:spcBef>
                <a:spcPts val="0"/>
              </a:spcBef>
              <a:spcAft>
                <a:spcPts val="0"/>
              </a:spcAft>
              <a:buSzPts val="1400"/>
              <a:buNone/>
            </a:pPr>
            <a:r>
              <a:rPr lang="en-US"/>
              <a:t>Utilize the same information shared with everyone else</a:t>
            </a:r>
            <a:endParaRPr/>
          </a:p>
          <a:p>
            <a:pPr marL="0" lvl="0" indent="0" algn="l" rtl="0">
              <a:lnSpc>
                <a:spcPct val="100000"/>
              </a:lnSpc>
              <a:spcBef>
                <a:spcPts val="0"/>
              </a:spcBef>
              <a:spcAft>
                <a:spcPts val="0"/>
              </a:spcAft>
              <a:buSzPts val="1400"/>
              <a:buNone/>
            </a:pPr>
            <a:r>
              <a:rPr lang="en-US"/>
              <a:t>Have the same opportunity to achieve</a:t>
            </a:r>
            <a:endParaRPr/>
          </a:p>
          <a:p>
            <a:pPr marL="0" lvl="0" indent="0" algn="l" rtl="0">
              <a:lnSpc>
                <a:spcPct val="100000"/>
              </a:lnSpc>
              <a:spcBef>
                <a:spcPts val="0"/>
              </a:spcBef>
              <a:spcAft>
                <a:spcPts val="0"/>
              </a:spcAft>
              <a:buSzPts val="1400"/>
              <a:buNone/>
            </a:pPr>
            <a:endParaRPr/>
          </a:p>
        </p:txBody>
      </p:sp>
      <p:sp>
        <p:nvSpPr>
          <p:cNvPr id="381" name="Google Shape;381;g35498af9601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bd37613742_1_29: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2bd37613742_1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200">
                <a:solidFill>
                  <a:schemeClr val="dk1"/>
                </a:solidFill>
              </a:rPr>
              <a:t>The Crisis Decision Tree helps you determine the next best steps when interacting with a student potentially in distress or crisis. It additionally provides wording you can use and all relevant contact information.</a:t>
            </a:r>
            <a:endParaRPr sz="1200">
              <a:solidFill>
                <a:schemeClr val="dk1"/>
              </a:solidFill>
            </a:endParaRPr>
          </a:p>
          <a:p>
            <a:pPr marL="0" lvl="0" indent="0" algn="l" rtl="0">
              <a:lnSpc>
                <a:spcPct val="115000"/>
              </a:lnSpc>
              <a:spcBef>
                <a:spcPts val="1200"/>
              </a:spcBef>
              <a:spcAft>
                <a:spcPts val="0"/>
              </a:spcAft>
              <a:buSzPts val="1400"/>
              <a:buNone/>
            </a:pPr>
            <a:r>
              <a:rPr lang="en-US" sz="1200">
                <a:solidFill>
                  <a:schemeClr val="dk1"/>
                </a:solidFill>
              </a:rPr>
              <a:t>On this slide is the picture of the decision tree.</a:t>
            </a:r>
            <a:endParaRPr sz="120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13"/>
        <p:cNvGrpSpPr/>
        <p:nvPr/>
      </p:nvGrpSpPr>
      <p:grpSpPr>
        <a:xfrm>
          <a:off x="0" y="0"/>
          <a:ext cx="0" cy="0"/>
          <a:chOff x="0" y="0"/>
          <a:chExt cx="0" cy="0"/>
        </a:xfrm>
      </p:grpSpPr>
      <p:sp>
        <p:nvSpPr>
          <p:cNvPr id="14" name="Google Shape;14;p12"/>
          <p:cNvSpPr txBox="1">
            <a:spLocks noGrp="1"/>
          </p:cNvSpPr>
          <p:nvPr>
            <p:ph type="sldNum" idx="12"/>
          </p:nvPr>
        </p:nvSpPr>
        <p:spPr>
          <a:xfrm>
            <a:off x="6450864" y="4875379"/>
            <a:ext cx="2057400" cy="11810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2"/>
          <p:cNvSpPr txBox="1">
            <a:spLocks noGrp="1"/>
          </p:cNvSpPr>
          <p:nvPr>
            <p:ph type="ftr" idx="11"/>
          </p:nvPr>
        </p:nvSpPr>
        <p:spPr>
          <a:xfrm>
            <a:off x="390262" y="1213188"/>
            <a:ext cx="8119872"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9pPr>
          </a:lstStyle>
          <a:p>
            <a:endParaRPr/>
          </a:p>
        </p:txBody>
      </p:sp>
      <p:pic>
        <p:nvPicPr>
          <p:cNvPr id="16" name="Google Shape;16;p12"/>
          <p:cNvPicPr preferRelativeResize="0"/>
          <p:nvPr/>
        </p:nvPicPr>
        <p:blipFill rotWithShape="1">
          <a:blip r:embed="rId2">
            <a:alphaModFix/>
          </a:blip>
          <a:srcRect/>
          <a:stretch/>
        </p:blipFill>
        <p:spPr>
          <a:xfrm>
            <a:off x="7772719" y="0"/>
            <a:ext cx="735545" cy="735545"/>
          </a:xfrm>
          <a:prstGeom prst="rect">
            <a:avLst/>
          </a:prstGeom>
          <a:noFill/>
          <a:ln>
            <a:noFill/>
          </a:ln>
        </p:spPr>
      </p:pic>
      <p:sp>
        <p:nvSpPr>
          <p:cNvPr id="17" name="Google Shape;17;p12"/>
          <p:cNvSpPr txBox="1">
            <a:spLocks noGrp="1"/>
          </p:cNvSpPr>
          <p:nvPr>
            <p:ph type="body" idx="1"/>
          </p:nvPr>
        </p:nvSpPr>
        <p:spPr>
          <a:xfrm>
            <a:off x="390263" y="4331798"/>
            <a:ext cx="8118003" cy="2804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8" name="Google Shape;18;p12"/>
          <p:cNvSpPr txBox="1">
            <a:spLocks noGrp="1"/>
          </p:cNvSpPr>
          <p:nvPr>
            <p:ph type="title"/>
          </p:nvPr>
        </p:nvSpPr>
        <p:spPr>
          <a:xfrm>
            <a:off x="390261" y="1963934"/>
            <a:ext cx="8118003" cy="131048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6"/>
              </a:buClr>
              <a:buSzPts val="4400"/>
              <a:buFont typeface="Libre Franklin Medium"/>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 name="Google Shape;19;p12"/>
          <p:cNvGrpSpPr/>
          <p:nvPr/>
        </p:nvGrpSpPr>
        <p:grpSpPr>
          <a:xfrm rot="-5400000">
            <a:off x="506467" y="594478"/>
            <a:ext cx="335280" cy="567690"/>
            <a:chOff x="697976" y="480133"/>
            <a:chExt cx="335280" cy="567690"/>
          </a:xfrm>
        </p:grpSpPr>
        <p:sp>
          <p:nvSpPr>
            <p:cNvPr id="20" name="Google Shape;20;p12"/>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1" name="Google Shape;21;p12"/>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22" name="Google Shape;22;p12"/>
          <p:cNvSpPr txBox="1">
            <a:spLocks noGrp="1"/>
          </p:cNvSpPr>
          <p:nvPr>
            <p:ph type="subTitle" idx="2"/>
          </p:nvPr>
        </p:nvSpPr>
        <p:spPr>
          <a:xfrm>
            <a:off x="393192" y="3682657"/>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3"/>
        <p:cNvGrpSpPr/>
        <p:nvPr/>
      </p:nvGrpSpPr>
      <p:grpSpPr>
        <a:xfrm>
          <a:off x="0" y="0"/>
          <a:ext cx="0" cy="0"/>
          <a:chOff x="0" y="0"/>
          <a:chExt cx="0" cy="0"/>
        </a:xfrm>
      </p:grpSpPr>
      <p:sp>
        <p:nvSpPr>
          <p:cNvPr id="94" name="Google Shape;94;p17"/>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95" name="Google Shape;95;p17"/>
          <p:cNvSpPr txBox="1">
            <a:spLocks noGrp="1"/>
          </p:cNvSpPr>
          <p:nvPr>
            <p:ph type="body" idx="1"/>
          </p:nvPr>
        </p:nvSpPr>
        <p:spPr>
          <a:xfrm>
            <a:off x="393192" y="1316736"/>
            <a:ext cx="4041648" cy="309067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96" name="Google Shape;96;p17"/>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7"/>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98" name="Google Shape;98;p17"/>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99" name="Google Shape;99;p17"/>
          <p:cNvSpPr txBox="1">
            <a:spLocks noGrp="1"/>
          </p:cNvSpPr>
          <p:nvPr>
            <p:ph type="body" idx="2"/>
          </p:nvPr>
        </p:nvSpPr>
        <p:spPr>
          <a:xfrm>
            <a:off x="4709162" y="1316736"/>
            <a:ext cx="4041648" cy="30906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00" name="Google Shape;100;p17"/>
          <p:cNvSpPr txBox="1">
            <a:spLocks noGrp="1"/>
          </p:cNvSpPr>
          <p:nvPr>
            <p:ph type="title"/>
          </p:nvPr>
        </p:nvSpPr>
        <p:spPr>
          <a:xfrm>
            <a:off x="393192" y="273844"/>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7"/>
          <p:cNvSpPr txBox="1">
            <a:spLocks noGrp="1"/>
          </p:cNvSpPr>
          <p:nvPr>
            <p:ph type="subTitle" idx="3"/>
          </p:nvPr>
        </p:nvSpPr>
        <p:spPr>
          <a:xfrm>
            <a:off x="393192" y="736882"/>
            <a:ext cx="8357616"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102"/>
        <p:cNvGrpSpPr/>
        <p:nvPr/>
      </p:nvGrpSpPr>
      <p:grpSpPr>
        <a:xfrm>
          <a:off x="0" y="0"/>
          <a:ext cx="0" cy="0"/>
          <a:chOff x="0" y="0"/>
          <a:chExt cx="0" cy="0"/>
        </a:xfrm>
      </p:grpSpPr>
      <p:sp>
        <p:nvSpPr>
          <p:cNvPr id="103" name="Google Shape;103;p18"/>
          <p:cNvSpPr txBox="1">
            <a:spLocks noGrp="1"/>
          </p:cNvSpPr>
          <p:nvPr>
            <p:ph type="sldNum" idx="12"/>
          </p:nvPr>
        </p:nvSpPr>
        <p:spPr>
          <a:xfrm>
            <a:off x="6450864" y="4875379"/>
            <a:ext cx="2057400" cy="11810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8"/>
          <p:cNvSpPr txBox="1">
            <a:spLocks noGrp="1"/>
          </p:cNvSpPr>
          <p:nvPr>
            <p:ph type="ftr" idx="11"/>
          </p:nvPr>
        </p:nvSpPr>
        <p:spPr>
          <a:xfrm>
            <a:off x="390262" y="1213188"/>
            <a:ext cx="8119872"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9pPr>
          </a:lstStyle>
          <a:p>
            <a:endParaRPr/>
          </a:p>
        </p:txBody>
      </p:sp>
      <p:pic>
        <p:nvPicPr>
          <p:cNvPr id="105" name="Google Shape;105;p18"/>
          <p:cNvPicPr preferRelativeResize="0"/>
          <p:nvPr/>
        </p:nvPicPr>
        <p:blipFill rotWithShape="1">
          <a:blip r:embed="rId2">
            <a:alphaModFix/>
          </a:blip>
          <a:srcRect/>
          <a:stretch/>
        </p:blipFill>
        <p:spPr>
          <a:xfrm>
            <a:off x="7772719" y="0"/>
            <a:ext cx="735545" cy="735545"/>
          </a:xfrm>
          <a:prstGeom prst="rect">
            <a:avLst/>
          </a:prstGeom>
          <a:noFill/>
          <a:ln>
            <a:noFill/>
          </a:ln>
        </p:spPr>
      </p:pic>
      <p:sp>
        <p:nvSpPr>
          <p:cNvPr id="106" name="Google Shape;106;p18"/>
          <p:cNvSpPr txBox="1">
            <a:spLocks noGrp="1"/>
          </p:cNvSpPr>
          <p:nvPr>
            <p:ph type="body" idx="1"/>
          </p:nvPr>
        </p:nvSpPr>
        <p:spPr>
          <a:xfrm>
            <a:off x="390263" y="4331798"/>
            <a:ext cx="8118003" cy="2804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07" name="Google Shape;107;p18"/>
          <p:cNvSpPr txBox="1">
            <a:spLocks noGrp="1"/>
          </p:cNvSpPr>
          <p:nvPr>
            <p:ph type="title"/>
          </p:nvPr>
        </p:nvSpPr>
        <p:spPr>
          <a:xfrm>
            <a:off x="390261" y="1963934"/>
            <a:ext cx="8118003" cy="131048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6"/>
              </a:buClr>
              <a:buSzPts val="4400"/>
              <a:buFont typeface="Libre Franklin Medium"/>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8" name="Google Shape;108;p18"/>
          <p:cNvGrpSpPr/>
          <p:nvPr/>
        </p:nvGrpSpPr>
        <p:grpSpPr>
          <a:xfrm rot="-5400000">
            <a:off x="506467" y="594478"/>
            <a:ext cx="335280" cy="567690"/>
            <a:chOff x="697976" y="480133"/>
            <a:chExt cx="335280" cy="567690"/>
          </a:xfrm>
        </p:grpSpPr>
        <p:sp>
          <p:nvSpPr>
            <p:cNvPr id="109" name="Google Shape;109;p18"/>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10" name="Google Shape;110;p18"/>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111" name="Google Shape;111;p18"/>
          <p:cNvSpPr txBox="1">
            <a:spLocks noGrp="1"/>
          </p:cNvSpPr>
          <p:nvPr>
            <p:ph type="subTitle" idx="2"/>
          </p:nvPr>
        </p:nvSpPr>
        <p:spPr>
          <a:xfrm>
            <a:off x="393192" y="3682657"/>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112"/>
        <p:cNvGrpSpPr/>
        <p:nvPr/>
      </p:nvGrpSpPr>
      <p:grpSpPr>
        <a:xfrm>
          <a:off x="0" y="0"/>
          <a:ext cx="0" cy="0"/>
          <a:chOff x="0" y="0"/>
          <a:chExt cx="0" cy="0"/>
        </a:xfrm>
      </p:grpSpPr>
      <p:sp>
        <p:nvSpPr>
          <p:cNvPr id="113" name="Google Shape;113;p19"/>
          <p:cNvSpPr txBox="1">
            <a:spLocks noGrp="1"/>
          </p:cNvSpPr>
          <p:nvPr>
            <p:ph type="sldNum" idx="12"/>
          </p:nvPr>
        </p:nvSpPr>
        <p:spPr>
          <a:xfrm>
            <a:off x="6446520" y="4873752"/>
            <a:ext cx="2057400" cy="11887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19"/>
          <p:cNvSpPr txBox="1">
            <a:spLocks noGrp="1"/>
          </p:cNvSpPr>
          <p:nvPr>
            <p:ph type="ftr" idx="11"/>
          </p:nvPr>
        </p:nvSpPr>
        <p:spPr>
          <a:xfrm>
            <a:off x="390263" y="1216152"/>
            <a:ext cx="8119872" cy="36576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15" name="Google Shape;115;p19"/>
          <p:cNvPicPr preferRelativeResize="0"/>
          <p:nvPr/>
        </p:nvPicPr>
        <p:blipFill rotWithShape="1">
          <a:blip r:embed="rId2">
            <a:alphaModFix/>
          </a:blip>
          <a:srcRect/>
          <a:stretch/>
        </p:blipFill>
        <p:spPr>
          <a:xfrm>
            <a:off x="7768374" y="0"/>
            <a:ext cx="735546" cy="735546"/>
          </a:xfrm>
          <a:prstGeom prst="rect">
            <a:avLst/>
          </a:prstGeom>
          <a:solidFill>
            <a:schemeClr val="dk1"/>
          </a:solidFill>
          <a:ln>
            <a:noFill/>
          </a:ln>
        </p:spPr>
      </p:pic>
      <p:sp>
        <p:nvSpPr>
          <p:cNvPr id="116" name="Google Shape;116;p19"/>
          <p:cNvSpPr txBox="1">
            <a:spLocks noGrp="1"/>
          </p:cNvSpPr>
          <p:nvPr>
            <p:ph type="body" idx="1"/>
          </p:nvPr>
        </p:nvSpPr>
        <p:spPr>
          <a:xfrm>
            <a:off x="390263" y="4334256"/>
            <a:ext cx="8118003"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17" name="Google Shape;117;p19"/>
          <p:cNvSpPr txBox="1">
            <a:spLocks noGrp="1"/>
          </p:cNvSpPr>
          <p:nvPr>
            <p:ph type="body" idx="2"/>
          </p:nvPr>
        </p:nvSpPr>
        <p:spPr>
          <a:xfrm>
            <a:off x="390525" y="1965960"/>
            <a:ext cx="8119872" cy="1307592"/>
          </a:xfrm>
          <a:prstGeom prst="rect">
            <a:avLst/>
          </a:prstGeom>
          <a:noFill/>
          <a:ln>
            <a:noFill/>
          </a:ln>
        </p:spPr>
        <p:txBody>
          <a:bodyPr spcFirstLastPara="1" wrap="square" lIns="0" tIns="0" rIns="0" bIns="0" anchor="t"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452119" algn="l">
              <a:lnSpc>
                <a:spcPct val="100000"/>
              </a:lnSpc>
              <a:spcBef>
                <a:spcPts val="600"/>
              </a:spcBef>
              <a:spcAft>
                <a:spcPts val="0"/>
              </a:spcAft>
              <a:buSzPts val="3520"/>
              <a:buChar char="▶"/>
              <a:defRPr sz="4400">
                <a:latin typeface="Libre Franklin Medium"/>
                <a:ea typeface="Libre Franklin Medium"/>
                <a:cs typeface="Libre Franklin Medium"/>
                <a:sym typeface="Libre Franklin Medium"/>
              </a:defRPr>
            </a:lvl2pPr>
            <a:lvl3pPr marL="1371600" lvl="2"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3pPr>
            <a:lvl4pPr marL="1828800" lvl="3"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4pPr>
            <a:lvl5pPr marL="2286000" lvl="4" indent="-508000" algn="l">
              <a:lnSpc>
                <a:spcPct val="100000"/>
              </a:lnSpc>
              <a:spcBef>
                <a:spcPts val="1200"/>
              </a:spcBef>
              <a:spcAft>
                <a:spcPts val="0"/>
              </a:spcAft>
              <a:buClr>
                <a:schemeClr val="accent5"/>
              </a:buClr>
              <a:buSzPts val="4400"/>
              <a:buChar char="​"/>
              <a:defRPr sz="4400">
                <a:latin typeface="Libre Franklin Medium"/>
                <a:ea typeface="Libre Franklin Medium"/>
                <a:cs typeface="Libre Franklin Medium"/>
                <a:sym typeface="Libre Franklin Medium"/>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118" name="Google Shape;118;p19"/>
          <p:cNvGrpSpPr/>
          <p:nvPr/>
        </p:nvGrpSpPr>
        <p:grpSpPr>
          <a:xfrm rot="-5400000">
            <a:off x="506467" y="594478"/>
            <a:ext cx="335280" cy="567690"/>
            <a:chOff x="697976" y="480133"/>
            <a:chExt cx="335280" cy="567690"/>
          </a:xfrm>
        </p:grpSpPr>
        <p:sp>
          <p:nvSpPr>
            <p:cNvPr id="119" name="Google Shape;119;p19"/>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20" name="Google Shape;120;p19"/>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
        <p:nvSpPr>
          <p:cNvPr id="121" name="Google Shape;121;p19"/>
          <p:cNvSpPr txBox="1">
            <a:spLocks noGrp="1"/>
          </p:cNvSpPr>
          <p:nvPr>
            <p:ph type="subTitle" idx="3"/>
          </p:nvPr>
        </p:nvSpPr>
        <p:spPr>
          <a:xfrm>
            <a:off x="393192" y="3685032"/>
            <a:ext cx="8117205"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Slide">
  <p:cSld name="8_Title Slide">
    <p:bg>
      <p:bgPr>
        <a:solidFill>
          <a:schemeClr val="lt2"/>
        </a:solidFill>
        <a:effectLst/>
      </p:bgPr>
    </p:bg>
    <p:spTree>
      <p:nvGrpSpPr>
        <p:cNvPr id="1" name="Shape 122"/>
        <p:cNvGrpSpPr/>
        <p:nvPr/>
      </p:nvGrpSpPr>
      <p:grpSpPr>
        <a:xfrm>
          <a:off x="0" y="0"/>
          <a:ext cx="0" cy="0"/>
          <a:chOff x="0" y="0"/>
          <a:chExt cx="0" cy="0"/>
        </a:xfrm>
      </p:grpSpPr>
      <p:sp>
        <p:nvSpPr>
          <p:cNvPr id="123" name="Google Shape;123;p20"/>
          <p:cNvSpPr txBox="1">
            <a:spLocks noGrp="1"/>
          </p:cNvSpPr>
          <p:nvPr>
            <p:ph type="sldNum" idx="12"/>
          </p:nvPr>
        </p:nvSpPr>
        <p:spPr>
          <a:xfrm>
            <a:off x="6446520" y="4873752"/>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20"/>
          <p:cNvSpPr txBox="1">
            <a:spLocks noGrp="1"/>
          </p:cNvSpPr>
          <p:nvPr>
            <p:ph type="ftr" idx="11"/>
          </p:nvPr>
        </p:nvSpPr>
        <p:spPr>
          <a:xfrm>
            <a:off x="390263" y="1216152"/>
            <a:ext cx="8119872"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25" name="Google Shape;125;p20"/>
          <p:cNvPicPr preferRelativeResize="0"/>
          <p:nvPr/>
        </p:nvPicPr>
        <p:blipFill rotWithShape="1">
          <a:blip r:embed="rId2">
            <a:alphaModFix/>
          </a:blip>
          <a:srcRect/>
          <a:stretch/>
        </p:blipFill>
        <p:spPr>
          <a:xfrm>
            <a:off x="7774851" y="0"/>
            <a:ext cx="735546" cy="735546"/>
          </a:xfrm>
          <a:prstGeom prst="rect">
            <a:avLst/>
          </a:prstGeom>
          <a:solidFill>
            <a:schemeClr val="dk1"/>
          </a:solidFill>
          <a:ln>
            <a:noFill/>
          </a:ln>
        </p:spPr>
      </p:pic>
      <p:sp>
        <p:nvSpPr>
          <p:cNvPr id="126" name="Google Shape;126;p20"/>
          <p:cNvSpPr txBox="1">
            <a:spLocks noGrp="1"/>
          </p:cNvSpPr>
          <p:nvPr>
            <p:ph type="body" idx="1"/>
          </p:nvPr>
        </p:nvSpPr>
        <p:spPr>
          <a:xfrm>
            <a:off x="390262" y="4331798"/>
            <a:ext cx="8119872"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27" name="Google Shape;127;p20"/>
          <p:cNvSpPr txBox="1">
            <a:spLocks noGrp="1"/>
          </p:cNvSpPr>
          <p:nvPr>
            <p:ph type="body" idx="2"/>
          </p:nvPr>
        </p:nvSpPr>
        <p:spPr>
          <a:xfrm>
            <a:off x="390525" y="1965960"/>
            <a:ext cx="8119872" cy="1307592"/>
          </a:xfrm>
          <a:prstGeom prst="rect">
            <a:avLst/>
          </a:prstGeom>
          <a:noFill/>
          <a:ln>
            <a:noFill/>
          </a:ln>
        </p:spPr>
        <p:txBody>
          <a:bodyPr spcFirstLastPara="1" wrap="square" lIns="0" tIns="0" rIns="0" bIns="0" anchor="t"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452119" algn="l">
              <a:lnSpc>
                <a:spcPct val="100000"/>
              </a:lnSpc>
              <a:spcBef>
                <a:spcPts val="600"/>
              </a:spcBef>
              <a:spcAft>
                <a:spcPts val="0"/>
              </a:spcAft>
              <a:buSzPts val="3520"/>
              <a:buChar char="▶"/>
              <a:defRPr sz="4400">
                <a:latin typeface="Libre Franklin Medium"/>
                <a:ea typeface="Libre Franklin Medium"/>
                <a:cs typeface="Libre Franklin Medium"/>
                <a:sym typeface="Libre Franklin Medium"/>
              </a:defRPr>
            </a:lvl2pPr>
            <a:lvl3pPr marL="1371600" lvl="2"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3pPr>
            <a:lvl4pPr marL="1828800" lvl="3"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4pPr>
            <a:lvl5pPr marL="2286000" lvl="4" indent="-508000" algn="l">
              <a:lnSpc>
                <a:spcPct val="100000"/>
              </a:lnSpc>
              <a:spcBef>
                <a:spcPts val="1200"/>
              </a:spcBef>
              <a:spcAft>
                <a:spcPts val="0"/>
              </a:spcAft>
              <a:buClr>
                <a:schemeClr val="accent5"/>
              </a:buClr>
              <a:buSzPts val="4400"/>
              <a:buChar char="​"/>
              <a:defRPr sz="4400">
                <a:latin typeface="Libre Franklin Medium"/>
                <a:ea typeface="Libre Franklin Medium"/>
                <a:cs typeface="Libre Franklin Medium"/>
                <a:sym typeface="Libre Franklin Medium"/>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128" name="Google Shape;128;p20"/>
          <p:cNvGrpSpPr/>
          <p:nvPr/>
        </p:nvGrpSpPr>
        <p:grpSpPr>
          <a:xfrm rot="-5400000">
            <a:off x="506467" y="594478"/>
            <a:ext cx="335280" cy="567690"/>
            <a:chOff x="697976" y="480133"/>
            <a:chExt cx="335280" cy="567690"/>
          </a:xfrm>
        </p:grpSpPr>
        <p:sp>
          <p:nvSpPr>
            <p:cNvPr id="129" name="Google Shape;129;p20"/>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30" name="Google Shape;130;p20"/>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
        <p:nvSpPr>
          <p:cNvPr id="131" name="Google Shape;131;p20"/>
          <p:cNvSpPr txBox="1">
            <a:spLocks noGrp="1"/>
          </p:cNvSpPr>
          <p:nvPr>
            <p:ph type="subTitle" idx="3"/>
          </p:nvPr>
        </p:nvSpPr>
        <p:spPr>
          <a:xfrm>
            <a:off x="390261" y="3685032"/>
            <a:ext cx="8119872" cy="493776"/>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dk1"/>
        </a:solidFill>
        <a:effectLst/>
      </p:bgPr>
    </p:bg>
    <p:spTree>
      <p:nvGrpSpPr>
        <p:cNvPr id="1" name="Shape 132"/>
        <p:cNvGrpSpPr/>
        <p:nvPr/>
      </p:nvGrpSpPr>
      <p:grpSpPr>
        <a:xfrm>
          <a:off x="0" y="0"/>
          <a:ext cx="0" cy="0"/>
          <a:chOff x="0" y="0"/>
          <a:chExt cx="0" cy="0"/>
        </a:xfrm>
      </p:grpSpPr>
      <p:sp>
        <p:nvSpPr>
          <p:cNvPr id="133" name="Google Shape;133;p21"/>
          <p:cNvSpPr>
            <a:spLocks noGrp="1"/>
          </p:cNvSpPr>
          <p:nvPr>
            <p:ph type="pic" idx="2"/>
          </p:nvPr>
        </p:nvSpPr>
        <p:spPr>
          <a:xfrm>
            <a:off x="6044813" y="0"/>
            <a:ext cx="3099188" cy="5143500"/>
          </a:xfrm>
          <a:prstGeom prst="rect">
            <a:avLst/>
          </a:prstGeom>
          <a:noFill/>
          <a:ln>
            <a:noFill/>
          </a:ln>
        </p:spPr>
      </p:sp>
      <p:sp>
        <p:nvSpPr>
          <p:cNvPr id="134" name="Google Shape;134;p21"/>
          <p:cNvSpPr txBox="1">
            <a:spLocks noGrp="1"/>
          </p:cNvSpPr>
          <p:nvPr>
            <p:ph type="ctrTitle"/>
          </p:nvPr>
        </p:nvSpPr>
        <p:spPr>
          <a:xfrm>
            <a:off x="374904" y="1307592"/>
            <a:ext cx="5429162" cy="1790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6"/>
              </a:buClr>
              <a:buSzPts val="4400"/>
              <a:buFont typeface="Libre Franklin Medium"/>
              <a:buNone/>
              <a:defRPr sz="44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1"/>
          <p:cNvSpPr txBox="1">
            <a:spLocks noGrp="1"/>
          </p:cNvSpPr>
          <p:nvPr>
            <p:ph type="subTitle" idx="1"/>
          </p:nvPr>
        </p:nvSpPr>
        <p:spPr>
          <a:xfrm>
            <a:off x="378325" y="3208371"/>
            <a:ext cx="5429163"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36" name="Google Shape;136;p21"/>
          <p:cNvSpPr txBox="1">
            <a:spLocks noGrp="1"/>
          </p:cNvSpPr>
          <p:nvPr>
            <p:ph type="sldNum" idx="12"/>
          </p:nvPr>
        </p:nvSpPr>
        <p:spPr>
          <a:xfrm>
            <a:off x="3750088" y="4751196"/>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21"/>
          <p:cNvSpPr txBox="1">
            <a:spLocks noGrp="1"/>
          </p:cNvSpPr>
          <p:nvPr>
            <p:ph type="ftr" idx="11"/>
          </p:nvPr>
        </p:nvSpPr>
        <p:spPr>
          <a:xfrm>
            <a:off x="1403407" y="182960"/>
            <a:ext cx="2705403"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9pPr>
          </a:lstStyle>
          <a:p>
            <a:endParaRPr/>
          </a:p>
        </p:txBody>
      </p:sp>
      <p:pic>
        <p:nvPicPr>
          <p:cNvPr id="138" name="Google Shape;138;p21"/>
          <p:cNvPicPr preferRelativeResize="0"/>
          <p:nvPr/>
        </p:nvPicPr>
        <p:blipFill rotWithShape="1">
          <a:blip r:embed="rId2">
            <a:alphaModFix/>
          </a:blip>
          <a:srcRect/>
          <a:stretch/>
        </p:blipFill>
        <p:spPr>
          <a:xfrm>
            <a:off x="393192" y="0"/>
            <a:ext cx="787756" cy="787756"/>
          </a:xfrm>
          <a:prstGeom prst="rect">
            <a:avLst/>
          </a:prstGeom>
          <a:solidFill>
            <a:schemeClr val="lt1"/>
          </a:solidFill>
          <a:ln>
            <a:noFill/>
          </a:ln>
        </p:spPr>
      </p:pic>
      <p:sp>
        <p:nvSpPr>
          <p:cNvPr id="139" name="Google Shape;139;p21"/>
          <p:cNvSpPr txBox="1">
            <a:spLocks noGrp="1"/>
          </p:cNvSpPr>
          <p:nvPr>
            <p:ph type="body" idx="3"/>
          </p:nvPr>
        </p:nvSpPr>
        <p:spPr>
          <a:xfrm>
            <a:off x="378324" y="4123467"/>
            <a:ext cx="5431536"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bg>
      <p:bgPr>
        <a:solidFill>
          <a:schemeClr val="lt1"/>
        </a:solidFill>
        <a:effectLst/>
      </p:bgPr>
    </p:bg>
    <p:spTree>
      <p:nvGrpSpPr>
        <p:cNvPr id="1" name="Shape 140"/>
        <p:cNvGrpSpPr/>
        <p:nvPr/>
      </p:nvGrpSpPr>
      <p:grpSpPr>
        <a:xfrm>
          <a:off x="0" y="0"/>
          <a:ext cx="0" cy="0"/>
          <a:chOff x="0" y="0"/>
          <a:chExt cx="0" cy="0"/>
        </a:xfrm>
      </p:grpSpPr>
      <p:sp>
        <p:nvSpPr>
          <p:cNvPr id="141" name="Google Shape;141;p22"/>
          <p:cNvSpPr>
            <a:spLocks noGrp="1"/>
          </p:cNvSpPr>
          <p:nvPr>
            <p:ph type="pic" idx="2"/>
          </p:nvPr>
        </p:nvSpPr>
        <p:spPr>
          <a:xfrm>
            <a:off x="6044813" y="0"/>
            <a:ext cx="3099188" cy="5143500"/>
          </a:xfrm>
          <a:prstGeom prst="rect">
            <a:avLst/>
          </a:prstGeom>
          <a:noFill/>
          <a:ln>
            <a:noFill/>
          </a:ln>
        </p:spPr>
      </p:sp>
      <p:sp>
        <p:nvSpPr>
          <p:cNvPr id="142" name="Google Shape;142;p22"/>
          <p:cNvSpPr txBox="1">
            <a:spLocks noGrp="1"/>
          </p:cNvSpPr>
          <p:nvPr>
            <p:ph type="ctrTitle"/>
          </p:nvPr>
        </p:nvSpPr>
        <p:spPr>
          <a:xfrm>
            <a:off x="374904" y="1307592"/>
            <a:ext cx="5429162" cy="1790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Libre Franklin Medium"/>
              <a:buNone/>
              <a:defRPr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2"/>
          <p:cNvSpPr txBox="1">
            <a:spLocks noGrp="1"/>
          </p:cNvSpPr>
          <p:nvPr>
            <p:ph type="subTitle" idx="1"/>
          </p:nvPr>
        </p:nvSpPr>
        <p:spPr>
          <a:xfrm>
            <a:off x="378325" y="3208371"/>
            <a:ext cx="5429163"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44" name="Google Shape;144;p22"/>
          <p:cNvSpPr txBox="1">
            <a:spLocks noGrp="1"/>
          </p:cNvSpPr>
          <p:nvPr>
            <p:ph type="sldNum" idx="12"/>
          </p:nvPr>
        </p:nvSpPr>
        <p:spPr>
          <a:xfrm>
            <a:off x="3750088" y="4751196"/>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22"/>
          <p:cNvSpPr txBox="1">
            <a:spLocks noGrp="1"/>
          </p:cNvSpPr>
          <p:nvPr>
            <p:ph type="ftr" idx="11"/>
          </p:nvPr>
        </p:nvSpPr>
        <p:spPr>
          <a:xfrm>
            <a:off x="1399032" y="182880"/>
            <a:ext cx="2705403"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46" name="Google Shape;146;p22"/>
          <p:cNvPicPr preferRelativeResize="0"/>
          <p:nvPr/>
        </p:nvPicPr>
        <p:blipFill rotWithShape="1">
          <a:blip r:embed="rId2">
            <a:alphaModFix/>
          </a:blip>
          <a:srcRect/>
          <a:stretch/>
        </p:blipFill>
        <p:spPr>
          <a:xfrm>
            <a:off x="378324" y="0"/>
            <a:ext cx="787755" cy="787755"/>
          </a:xfrm>
          <a:prstGeom prst="rect">
            <a:avLst/>
          </a:prstGeom>
          <a:solidFill>
            <a:schemeClr val="dk1"/>
          </a:solidFill>
          <a:ln>
            <a:noFill/>
          </a:ln>
        </p:spPr>
      </p:pic>
      <p:sp>
        <p:nvSpPr>
          <p:cNvPr id="147" name="Google Shape;147;p22"/>
          <p:cNvSpPr txBox="1">
            <a:spLocks noGrp="1"/>
          </p:cNvSpPr>
          <p:nvPr>
            <p:ph type="body" idx="3"/>
          </p:nvPr>
        </p:nvSpPr>
        <p:spPr>
          <a:xfrm>
            <a:off x="378324" y="4123467"/>
            <a:ext cx="5431536"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2"/>
        </a:solidFill>
        <a:effectLst/>
      </p:bgPr>
    </p:bg>
    <p:spTree>
      <p:nvGrpSpPr>
        <p:cNvPr id="1" name="Shape 148"/>
        <p:cNvGrpSpPr/>
        <p:nvPr/>
      </p:nvGrpSpPr>
      <p:grpSpPr>
        <a:xfrm>
          <a:off x="0" y="0"/>
          <a:ext cx="0" cy="0"/>
          <a:chOff x="0" y="0"/>
          <a:chExt cx="0" cy="0"/>
        </a:xfrm>
      </p:grpSpPr>
      <p:sp>
        <p:nvSpPr>
          <p:cNvPr id="149" name="Google Shape;149;p23"/>
          <p:cNvSpPr>
            <a:spLocks noGrp="1"/>
          </p:cNvSpPr>
          <p:nvPr>
            <p:ph type="pic" idx="2"/>
          </p:nvPr>
        </p:nvSpPr>
        <p:spPr>
          <a:xfrm>
            <a:off x="6044813" y="0"/>
            <a:ext cx="3099188" cy="5143500"/>
          </a:xfrm>
          <a:prstGeom prst="rect">
            <a:avLst/>
          </a:prstGeom>
          <a:noFill/>
          <a:ln>
            <a:noFill/>
          </a:ln>
        </p:spPr>
      </p:sp>
      <p:sp>
        <p:nvSpPr>
          <p:cNvPr id="150" name="Google Shape;150;p23"/>
          <p:cNvSpPr txBox="1">
            <a:spLocks noGrp="1"/>
          </p:cNvSpPr>
          <p:nvPr>
            <p:ph type="ctrTitle"/>
          </p:nvPr>
        </p:nvSpPr>
        <p:spPr>
          <a:xfrm>
            <a:off x="374904" y="1307592"/>
            <a:ext cx="5429162" cy="1790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Libre Franklin Medium"/>
              <a:buNone/>
              <a:defRPr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3"/>
          <p:cNvSpPr txBox="1">
            <a:spLocks noGrp="1"/>
          </p:cNvSpPr>
          <p:nvPr>
            <p:ph type="subTitle" idx="1"/>
          </p:nvPr>
        </p:nvSpPr>
        <p:spPr>
          <a:xfrm>
            <a:off x="378325" y="3208371"/>
            <a:ext cx="5429163"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52" name="Google Shape;152;p23"/>
          <p:cNvSpPr txBox="1">
            <a:spLocks noGrp="1"/>
          </p:cNvSpPr>
          <p:nvPr>
            <p:ph type="sldNum" idx="12"/>
          </p:nvPr>
        </p:nvSpPr>
        <p:spPr>
          <a:xfrm>
            <a:off x="3750088" y="4751196"/>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23"/>
          <p:cNvSpPr txBox="1">
            <a:spLocks noGrp="1"/>
          </p:cNvSpPr>
          <p:nvPr>
            <p:ph type="ftr" idx="11"/>
          </p:nvPr>
        </p:nvSpPr>
        <p:spPr>
          <a:xfrm>
            <a:off x="1401032" y="182960"/>
            <a:ext cx="2705403"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54" name="Google Shape;154;p23"/>
          <p:cNvSpPr txBox="1">
            <a:spLocks noGrp="1"/>
          </p:cNvSpPr>
          <p:nvPr>
            <p:ph type="body" idx="3"/>
          </p:nvPr>
        </p:nvSpPr>
        <p:spPr>
          <a:xfrm>
            <a:off x="378324" y="4123467"/>
            <a:ext cx="5431536"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rgbClr val="63666A"/>
              </a:buClr>
              <a:buSzPts val="2400"/>
              <a:buNone/>
              <a:defRPr sz="2400">
                <a:solidFill>
                  <a:srgbClr val="63666A"/>
                </a:solidFil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pic>
        <p:nvPicPr>
          <p:cNvPr id="155" name="Google Shape;155;p23"/>
          <p:cNvPicPr preferRelativeResize="0"/>
          <p:nvPr/>
        </p:nvPicPr>
        <p:blipFill rotWithShape="1">
          <a:blip r:embed="rId2">
            <a:alphaModFix/>
          </a:blip>
          <a:srcRect/>
          <a:stretch/>
        </p:blipFill>
        <p:spPr>
          <a:xfrm>
            <a:off x="378324" y="0"/>
            <a:ext cx="787755" cy="787755"/>
          </a:xfrm>
          <a:prstGeom prst="rect">
            <a:avLst/>
          </a:prstGeom>
          <a:solidFill>
            <a:schemeClr val="dk1"/>
          </a:solid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chemeClr val="dk1"/>
        </a:solidFill>
        <a:effectLst/>
      </p:bgPr>
    </p:bg>
    <p:spTree>
      <p:nvGrpSpPr>
        <p:cNvPr id="1" name="Shape 156"/>
        <p:cNvGrpSpPr/>
        <p:nvPr/>
      </p:nvGrpSpPr>
      <p:grpSpPr>
        <a:xfrm>
          <a:off x="0" y="0"/>
          <a:ext cx="0" cy="0"/>
          <a:chOff x="0" y="0"/>
          <a:chExt cx="0" cy="0"/>
        </a:xfrm>
      </p:grpSpPr>
      <p:sp>
        <p:nvSpPr>
          <p:cNvPr id="157" name="Google Shape;157;p24"/>
          <p:cNvSpPr txBox="1">
            <a:spLocks noGrp="1"/>
          </p:cNvSpPr>
          <p:nvPr>
            <p:ph type="sldNum" idx="12"/>
          </p:nvPr>
        </p:nvSpPr>
        <p:spPr>
          <a:xfrm>
            <a:off x="6760447" y="4764717"/>
            <a:ext cx="2057400" cy="273844"/>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24"/>
          <p:cNvSpPr txBox="1">
            <a:spLocks noGrp="1"/>
          </p:cNvSpPr>
          <p:nvPr>
            <p:ph type="subTitle" idx="1"/>
          </p:nvPr>
        </p:nvSpPr>
        <p:spPr>
          <a:xfrm>
            <a:off x="697976" y="3310128"/>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59" name="Google Shape;159;p24"/>
          <p:cNvSpPr txBox="1">
            <a:spLocks noGrp="1"/>
          </p:cNvSpPr>
          <p:nvPr>
            <p:ph type="body" idx="2"/>
          </p:nvPr>
        </p:nvSpPr>
        <p:spPr>
          <a:xfrm>
            <a:off x="698500" y="2476818"/>
            <a:ext cx="8120063" cy="760095"/>
          </a:xfrm>
          <a:prstGeom prst="rect">
            <a:avLst/>
          </a:prstGeom>
          <a:noFill/>
          <a:ln>
            <a:noFill/>
          </a:ln>
        </p:spPr>
        <p:txBody>
          <a:bodyPr spcFirstLastPara="1" wrap="square" lIns="0" tIns="0" rIns="0" bIns="0" anchor="b" anchorCtr="0">
            <a:noAutofit/>
          </a:bodyPr>
          <a:lstStyle>
            <a:lvl1pPr marL="457200" lvl="0" indent="-508000" algn="l">
              <a:lnSpc>
                <a:spcPct val="100000"/>
              </a:lnSpc>
              <a:spcBef>
                <a:spcPts val="1800"/>
              </a:spcBef>
              <a:spcAft>
                <a:spcPts val="0"/>
              </a:spcAft>
              <a:buClr>
                <a:schemeClr val="lt2"/>
              </a:buClr>
              <a:buSzPts val="4400"/>
              <a:buChar char="​"/>
              <a:defRPr sz="4400">
                <a:solidFill>
                  <a:schemeClr val="lt2"/>
                </a:solidFill>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160" name="Google Shape;160;p24"/>
          <p:cNvGrpSpPr/>
          <p:nvPr/>
        </p:nvGrpSpPr>
        <p:grpSpPr>
          <a:xfrm rot="-5400000">
            <a:off x="814181" y="1938655"/>
            <a:ext cx="335280" cy="567690"/>
            <a:chOff x="697976" y="480133"/>
            <a:chExt cx="335280" cy="567690"/>
          </a:xfrm>
        </p:grpSpPr>
        <p:sp>
          <p:nvSpPr>
            <p:cNvPr id="161" name="Google Shape;161;p24"/>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62" name="Google Shape;162;p24"/>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Title Slide">
  <p:cSld name="10_Title Slide">
    <p:bg>
      <p:bgPr>
        <a:solidFill>
          <a:schemeClr val="lt1"/>
        </a:solidFill>
        <a:effectLst/>
      </p:bgPr>
    </p:bg>
    <p:spTree>
      <p:nvGrpSpPr>
        <p:cNvPr id="1" name="Shape 163"/>
        <p:cNvGrpSpPr/>
        <p:nvPr/>
      </p:nvGrpSpPr>
      <p:grpSpPr>
        <a:xfrm>
          <a:off x="0" y="0"/>
          <a:ext cx="0" cy="0"/>
          <a:chOff x="0" y="0"/>
          <a:chExt cx="0" cy="0"/>
        </a:xfrm>
      </p:grpSpPr>
      <p:sp>
        <p:nvSpPr>
          <p:cNvPr id="164" name="Google Shape;164;p25"/>
          <p:cNvSpPr txBox="1">
            <a:spLocks noGrp="1"/>
          </p:cNvSpPr>
          <p:nvPr>
            <p:ph type="sldNum" idx="12"/>
          </p:nvPr>
        </p:nvSpPr>
        <p:spPr>
          <a:xfrm>
            <a:off x="6760447" y="4764717"/>
            <a:ext cx="2057400" cy="273844"/>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5" name="Google Shape;165;p25"/>
          <p:cNvSpPr txBox="1">
            <a:spLocks noGrp="1"/>
          </p:cNvSpPr>
          <p:nvPr>
            <p:ph type="subTitle" idx="1"/>
          </p:nvPr>
        </p:nvSpPr>
        <p:spPr>
          <a:xfrm>
            <a:off x="697976" y="3310128"/>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66" name="Google Shape;166;p25"/>
          <p:cNvSpPr txBox="1">
            <a:spLocks noGrp="1"/>
          </p:cNvSpPr>
          <p:nvPr>
            <p:ph type="body" idx="2"/>
          </p:nvPr>
        </p:nvSpPr>
        <p:spPr>
          <a:xfrm>
            <a:off x="694944" y="2478024"/>
            <a:ext cx="8119872" cy="758952"/>
          </a:xfrm>
          <a:prstGeom prst="rect">
            <a:avLst/>
          </a:prstGeom>
          <a:noFill/>
          <a:ln>
            <a:noFill/>
          </a:ln>
        </p:spPr>
        <p:txBody>
          <a:bodyPr spcFirstLastPara="1" wrap="square" lIns="0" tIns="0" rIns="0" bIns="0" anchor="b"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167" name="Google Shape;167;p25"/>
          <p:cNvGrpSpPr/>
          <p:nvPr/>
        </p:nvGrpSpPr>
        <p:grpSpPr>
          <a:xfrm rot="-5400000">
            <a:off x="814181" y="1938655"/>
            <a:ext cx="335280" cy="567690"/>
            <a:chOff x="697976" y="480133"/>
            <a:chExt cx="335280" cy="567690"/>
          </a:xfrm>
        </p:grpSpPr>
        <p:sp>
          <p:nvSpPr>
            <p:cNvPr id="168" name="Google Shape;168;p25"/>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69" name="Google Shape;169;p25"/>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1_Title Slide">
  <p:cSld name="11_Title Slide">
    <p:bg>
      <p:bgPr>
        <a:solidFill>
          <a:schemeClr val="lt2"/>
        </a:solidFill>
        <a:effectLst/>
      </p:bgPr>
    </p:bg>
    <p:spTree>
      <p:nvGrpSpPr>
        <p:cNvPr id="1" name="Shape 170"/>
        <p:cNvGrpSpPr/>
        <p:nvPr/>
      </p:nvGrpSpPr>
      <p:grpSpPr>
        <a:xfrm>
          <a:off x="0" y="0"/>
          <a:ext cx="0" cy="0"/>
          <a:chOff x="0" y="0"/>
          <a:chExt cx="0" cy="0"/>
        </a:xfrm>
      </p:grpSpPr>
      <p:sp>
        <p:nvSpPr>
          <p:cNvPr id="171" name="Google Shape;171;p26"/>
          <p:cNvSpPr txBox="1">
            <a:spLocks noGrp="1"/>
          </p:cNvSpPr>
          <p:nvPr>
            <p:ph type="sldNum" idx="12"/>
          </p:nvPr>
        </p:nvSpPr>
        <p:spPr>
          <a:xfrm>
            <a:off x="6760447" y="4764717"/>
            <a:ext cx="2057400" cy="273844"/>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26"/>
          <p:cNvSpPr txBox="1">
            <a:spLocks noGrp="1"/>
          </p:cNvSpPr>
          <p:nvPr>
            <p:ph type="subTitle" idx="1"/>
          </p:nvPr>
        </p:nvSpPr>
        <p:spPr>
          <a:xfrm>
            <a:off x="697976" y="3310128"/>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73" name="Google Shape;173;p26"/>
          <p:cNvSpPr txBox="1">
            <a:spLocks noGrp="1"/>
          </p:cNvSpPr>
          <p:nvPr>
            <p:ph type="body" idx="2"/>
          </p:nvPr>
        </p:nvSpPr>
        <p:spPr>
          <a:xfrm>
            <a:off x="694944" y="2478024"/>
            <a:ext cx="8119872" cy="758952"/>
          </a:xfrm>
          <a:prstGeom prst="rect">
            <a:avLst/>
          </a:prstGeom>
          <a:noFill/>
          <a:ln>
            <a:noFill/>
          </a:ln>
        </p:spPr>
        <p:txBody>
          <a:bodyPr spcFirstLastPara="1" wrap="square" lIns="0" tIns="0" rIns="0" bIns="0" anchor="b"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174" name="Google Shape;174;p26"/>
          <p:cNvGrpSpPr/>
          <p:nvPr/>
        </p:nvGrpSpPr>
        <p:grpSpPr>
          <a:xfrm rot="-5400000">
            <a:off x="814181" y="1938655"/>
            <a:ext cx="335280" cy="567690"/>
            <a:chOff x="697976" y="480133"/>
            <a:chExt cx="335280" cy="567690"/>
          </a:xfrm>
        </p:grpSpPr>
        <p:sp>
          <p:nvSpPr>
            <p:cNvPr id="175" name="Google Shape;175;p26"/>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6" name="Google Shape;176;p26"/>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27"/>
        <p:cNvGrpSpPr/>
        <p:nvPr/>
      </p:nvGrpSpPr>
      <p:grpSpPr>
        <a:xfrm>
          <a:off x="0" y="0"/>
          <a:ext cx="0" cy="0"/>
          <a:chOff x="0" y="0"/>
          <a:chExt cx="0" cy="0"/>
        </a:xfrm>
      </p:grpSpPr>
      <p:sp>
        <p:nvSpPr>
          <p:cNvPr id="28" name="Google Shape;28;p14"/>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p14"/>
          <p:cNvSpPr txBox="1">
            <a:spLocks noGrp="1"/>
          </p:cNvSpPr>
          <p:nvPr>
            <p:ph type="title"/>
          </p:nvPr>
        </p:nvSpPr>
        <p:spPr>
          <a:xfrm>
            <a:off x="393192" y="274320"/>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1800"/>
              </a:spcBef>
              <a:spcAft>
                <a:spcPts val="0"/>
              </a:spcAft>
              <a:buClr>
                <a:schemeClr val="dk1"/>
              </a:buClr>
              <a:buSzPts val="24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406400" algn="l">
              <a:lnSpc>
                <a:spcPct val="100000"/>
              </a:lnSpc>
              <a:spcBef>
                <a:spcPts val="1200"/>
              </a:spcBef>
              <a:spcAft>
                <a:spcPts val="0"/>
              </a:spcAft>
              <a:buClr>
                <a:schemeClr val="accent5"/>
              </a:buClr>
              <a:buSzPts val="2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31" name="Google Shape;31;p14"/>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14"/>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33" name="Google Shape;33;p14"/>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34" name="Google Shape;34;p14"/>
          <p:cNvSpPr txBox="1">
            <a:spLocks noGrp="1"/>
          </p:cNvSpPr>
          <p:nvPr>
            <p:ph type="subTitle" idx="2"/>
          </p:nvPr>
        </p:nvSpPr>
        <p:spPr>
          <a:xfrm>
            <a:off x="393192" y="740664"/>
            <a:ext cx="8357616" cy="310896"/>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77"/>
        <p:cNvGrpSpPr/>
        <p:nvPr/>
      </p:nvGrpSpPr>
      <p:grpSpPr>
        <a:xfrm>
          <a:off x="0" y="0"/>
          <a:ext cx="0" cy="0"/>
          <a:chOff x="0" y="0"/>
          <a:chExt cx="0" cy="0"/>
        </a:xfrm>
      </p:grpSpPr>
      <p:sp>
        <p:nvSpPr>
          <p:cNvPr id="178" name="Google Shape;178;p27"/>
          <p:cNvSpPr txBox="1">
            <a:spLocks noGrp="1"/>
          </p:cNvSpPr>
          <p:nvPr>
            <p:ph type="sldNum" idx="12"/>
          </p:nvPr>
        </p:nvSpPr>
        <p:spPr>
          <a:xfrm>
            <a:off x="6446520" y="4873752"/>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27"/>
          <p:cNvSpPr>
            <a:spLocks noGrp="1"/>
          </p:cNvSpPr>
          <p:nvPr>
            <p:ph type="pic" idx="2"/>
          </p:nvPr>
        </p:nvSpPr>
        <p:spPr>
          <a:xfrm>
            <a:off x="0" y="0"/>
            <a:ext cx="9144000" cy="5148072"/>
          </a:xfrm>
          <a:prstGeom prst="rect">
            <a:avLst/>
          </a:prstGeom>
          <a:noFill/>
          <a:ln>
            <a:noFill/>
          </a:ln>
        </p:spPr>
      </p:sp>
      <p:sp>
        <p:nvSpPr>
          <p:cNvPr id="180" name="Google Shape;180;p27"/>
          <p:cNvSpPr txBox="1">
            <a:spLocks noGrp="1"/>
          </p:cNvSpPr>
          <p:nvPr>
            <p:ph type="body" idx="1"/>
          </p:nvPr>
        </p:nvSpPr>
        <p:spPr>
          <a:xfrm>
            <a:off x="393192" y="1171164"/>
            <a:ext cx="4370832" cy="794064"/>
          </a:xfrm>
          <a:prstGeom prst="rect">
            <a:avLst/>
          </a:prstGeom>
          <a:solidFill>
            <a:schemeClr val="accent6"/>
          </a:solidFill>
          <a:ln>
            <a:noFill/>
          </a:ln>
        </p:spPr>
        <p:txBody>
          <a:bodyPr spcFirstLastPara="1" wrap="square" lIns="91425" tIns="91425" rIns="91425" bIns="91425" anchor="ctr" anchorCtr="0">
            <a:sp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p:cSld name="1_Section">
    <p:spTree>
      <p:nvGrpSpPr>
        <p:cNvPr id="1" name="Shape 181"/>
        <p:cNvGrpSpPr/>
        <p:nvPr/>
      </p:nvGrpSpPr>
      <p:grpSpPr>
        <a:xfrm>
          <a:off x="0" y="0"/>
          <a:ext cx="0" cy="0"/>
          <a:chOff x="0" y="0"/>
          <a:chExt cx="0" cy="0"/>
        </a:xfrm>
      </p:grpSpPr>
      <p:sp>
        <p:nvSpPr>
          <p:cNvPr id="182" name="Google Shape;182;p29"/>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83" name="Google Shape;183;p29"/>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29"/>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85" name="Google Shape;185;p29"/>
          <p:cNvPicPr preferRelativeResize="0"/>
          <p:nvPr/>
        </p:nvPicPr>
        <p:blipFill rotWithShape="1">
          <a:blip r:embed="rId2">
            <a:alphaModFix/>
          </a:blip>
          <a:srcRect/>
          <a:stretch/>
        </p:blipFill>
        <p:spPr>
          <a:xfrm>
            <a:off x="393191" y="4406020"/>
            <a:ext cx="737480" cy="737480"/>
          </a:xfrm>
          <a:prstGeom prst="rect">
            <a:avLst/>
          </a:prstGeom>
          <a:noFill/>
          <a:ln>
            <a:noFill/>
          </a:ln>
        </p:spPr>
      </p:pic>
      <p:sp>
        <p:nvSpPr>
          <p:cNvPr id="186" name="Google Shape;186;p29"/>
          <p:cNvSpPr txBox="1">
            <a:spLocks noGrp="1"/>
          </p:cNvSpPr>
          <p:nvPr>
            <p:ph type="title"/>
          </p:nvPr>
        </p:nvSpPr>
        <p:spPr>
          <a:xfrm>
            <a:off x="393192" y="1282304"/>
            <a:ext cx="8117396" cy="213955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Libre Franklin Medium"/>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29"/>
          <p:cNvSpPr txBox="1">
            <a:spLocks noGrp="1"/>
          </p:cNvSpPr>
          <p:nvPr>
            <p:ph type="body" idx="1"/>
          </p:nvPr>
        </p:nvSpPr>
        <p:spPr>
          <a:xfrm>
            <a:off x="393191" y="3456500"/>
            <a:ext cx="8117395" cy="80939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rgbClr val="89928D"/>
              </a:buClr>
              <a:buSzPts val="2400"/>
              <a:buNone/>
              <a:defRPr sz="2400">
                <a:solidFill>
                  <a:srgbClr val="89928D"/>
                </a:solidFill>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SzPts val="1200"/>
              <a:buNone/>
              <a:defRPr sz="1500">
                <a:solidFill>
                  <a:srgbClr val="89928D"/>
                </a:solidFill>
              </a:defRPr>
            </a:lvl2pPr>
            <a:lvl3pPr marL="1371600" lvl="2" indent="-228600" algn="l">
              <a:lnSpc>
                <a:spcPct val="100000"/>
              </a:lnSpc>
              <a:spcBef>
                <a:spcPts val="375"/>
              </a:spcBef>
              <a:spcAft>
                <a:spcPts val="0"/>
              </a:spcAft>
              <a:buSzPts val="1350"/>
              <a:buNone/>
              <a:defRPr sz="1350">
                <a:solidFill>
                  <a:srgbClr val="89928D"/>
                </a:solidFill>
              </a:defRPr>
            </a:lvl3pPr>
            <a:lvl4pPr marL="1828800" lvl="3" indent="-228600" algn="l">
              <a:lnSpc>
                <a:spcPct val="100000"/>
              </a:lnSpc>
              <a:spcBef>
                <a:spcPts val="375"/>
              </a:spcBef>
              <a:spcAft>
                <a:spcPts val="0"/>
              </a:spcAft>
              <a:buSzPts val="1200"/>
              <a:buNone/>
              <a:defRPr sz="1200">
                <a:solidFill>
                  <a:srgbClr val="89928D"/>
                </a:solidFill>
              </a:defRPr>
            </a:lvl4pPr>
            <a:lvl5pPr marL="2286000" lvl="4" indent="-228600" algn="l">
              <a:lnSpc>
                <a:spcPct val="100000"/>
              </a:lnSpc>
              <a:spcBef>
                <a:spcPts val="1200"/>
              </a:spcBef>
              <a:spcAft>
                <a:spcPts val="0"/>
              </a:spcAft>
              <a:buClr>
                <a:srgbClr val="89928D"/>
              </a:buClr>
              <a:buSzPts val="1200"/>
              <a:buNone/>
              <a:defRPr sz="1200">
                <a:solidFill>
                  <a:srgbClr val="89928D"/>
                </a:solidFill>
              </a:defRPr>
            </a:lvl5pPr>
            <a:lvl6pPr marL="2743200" lvl="5" indent="-228600" algn="l">
              <a:lnSpc>
                <a:spcPct val="100000"/>
              </a:lnSpc>
              <a:spcBef>
                <a:spcPts val="1200"/>
              </a:spcBef>
              <a:spcAft>
                <a:spcPts val="0"/>
              </a:spcAft>
              <a:buClr>
                <a:srgbClr val="89928D"/>
              </a:buClr>
              <a:buSzPts val="1200"/>
              <a:buNone/>
              <a:defRPr sz="1200">
                <a:solidFill>
                  <a:srgbClr val="89928D"/>
                </a:solidFill>
              </a:defRPr>
            </a:lvl6pPr>
            <a:lvl7pPr marL="3200400" lvl="6" indent="-228600" algn="l">
              <a:lnSpc>
                <a:spcPct val="100000"/>
              </a:lnSpc>
              <a:spcBef>
                <a:spcPts val="375"/>
              </a:spcBef>
              <a:spcAft>
                <a:spcPts val="0"/>
              </a:spcAft>
              <a:buSzPts val="1080"/>
              <a:buNone/>
              <a:defRPr sz="1200">
                <a:solidFill>
                  <a:srgbClr val="89928D"/>
                </a:solidFill>
              </a:defRPr>
            </a:lvl7pPr>
            <a:lvl8pPr marL="3657600" lvl="7" indent="-228600" algn="l">
              <a:lnSpc>
                <a:spcPct val="100000"/>
              </a:lnSpc>
              <a:spcBef>
                <a:spcPts val="375"/>
              </a:spcBef>
              <a:spcAft>
                <a:spcPts val="0"/>
              </a:spcAft>
              <a:buSzPts val="1320"/>
              <a:buNone/>
              <a:defRPr sz="1200">
                <a:solidFill>
                  <a:srgbClr val="89928D"/>
                </a:solidFill>
              </a:defRPr>
            </a:lvl8pPr>
            <a:lvl9pPr marL="4114800" lvl="8" indent="-228600" algn="l">
              <a:lnSpc>
                <a:spcPct val="100000"/>
              </a:lnSpc>
              <a:spcBef>
                <a:spcPts val="375"/>
              </a:spcBef>
              <a:spcAft>
                <a:spcPts val="0"/>
              </a:spcAft>
              <a:buSzPts val="1200"/>
              <a:buNone/>
              <a:defRPr sz="1200">
                <a:solidFill>
                  <a:srgbClr val="89928D"/>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88"/>
        <p:cNvGrpSpPr/>
        <p:nvPr/>
      </p:nvGrpSpPr>
      <p:grpSpPr>
        <a:xfrm>
          <a:off x="0" y="0"/>
          <a:ext cx="0" cy="0"/>
          <a:chOff x="0" y="0"/>
          <a:chExt cx="0" cy="0"/>
        </a:xfrm>
      </p:grpSpPr>
      <p:sp>
        <p:nvSpPr>
          <p:cNvPr id="189" name="Google Shape;189;p30"/>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90" name="Google Shape;190;p30"/>
          <p:cNvSpPr txBox="1">
            <a:spLocks noGrp="1"/>
          </p:cNvSpPr>
          <p:nvPr>
            <p:ph type="body" idx="1"/>
          </p:nvPr>
        </p:nvSpPr>
        <p:spPr>
          <a:xfrm>
            <a:off x="393191" y="1316736"/>
            <a:ext cx="2606040"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91" name="Google Shape;191;p30"/>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2" name="Google Shape;192;p30"/>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93" name="Google Shape;193;p30"/>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194" name="Google Shape;194;p30"/>
          <p:cNvSpPr txBox="1">
            <a:spLocks noGrp="1"/>
          </p:cNvSpPr>
          <p:nvPr>
            <p:ph type="body" idx="2"/>
          </p:nvPr>
        </p:nvSpPr>
        <p:spPr>
          <a:xfrm>
            <a:off x="3268979" y="1316736"/>
            <a:ext cx="2606040"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95" name="Google Shape;195;p30"/>
          <p:cNvSpPr txBox="1">
            <a:spLocks noGrp="1"/>
          </p:cNvSpPr>
          <p:nvPr>
            <p:ph type="body" idx="3"/>
          </p:nvPr>
        </p:nvSpPr>
        <p:spPr>
          <a:xfrm>
            <a:off x="6144767" y="1316736"/>
            <a:ext cx="2606040"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96" name="Google Shape;196;p30"/>
          <p:cNvSpPr txBox="1">
            <a:spLocks noGrp="1"/>
          </p:cNvSpPr>
          <p:nvPr>
            <p:ph type="body" idx="4"/>
          </p:nvPr>
        </p:nvSpPr>
        <p:spPr>
          <a:xfrm>
            <a:off x="393700" y="2203704"/>
            <a:ext cx="260508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97" name="Google Shape;197;p30"/>
          <p:cNvSpPr txBox="1">
            <a:spLocks noGrp="1"/>
          </p:cNvSpPr>
          <p:nvPr>
            <p:ph type="body" idx="5"/>
          </p:nvPr>
        </p:nvSpPr>
        <p:spPr>
          <a:xfrm>
            <a:off x="3268979" y="2203704"/>
            <a:ext cx="260508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98" name="Google Shape;198;p30"/>
          <p:cNvSpPr txBox="1">
            <a:spLocks noGrp="1"/>
          </p:cNvSpPr>
          <p:nvPr>
            <p:ph type="body" idx="6"/>
          </p:nvPr>
        </p:nvSpPr>
        <p:spPr>
          <a:xfrm>
            <a:off x="6144258" y="2203704"/>
            <a:ext cx="260508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99" name="Google Shape;199;p30"/>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30"/>
          <p:cNvSpPr txBox="1">
            <a:spLocks noGrp="1"/>
          </p:cNvSpPr>
          <p:nvPr>
            <p:ph type="subTitle" idx="7"/>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01"/>
        <p:cNvGrpSpPr/>
        <p:nvPr/>
      </p:nvGrpSpPr>
      <p:grpSpPr>
        <a:xfrm>
          <a:off x="0" y="0"/>
          <a:ext cx="0" cy="0"/>
          <a:chOff x="0" y="0"/>
          <a:chExt cx="0" cy="0"/>
        </a:xfrm>
      </p:grpSpPr>
      <p:sp>
        <p:nvSpPr>
          <p:cNvPr id="202" name="Google Shape;202;p31"/>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03" name="Google Shape;203;p31"/>
          <p:cNvSpPr txBox="1">
            <a:spLocks noGrp="1"/>
          </p:cNvSpPr>
          <p:nvPr>
            <p:ph type="body" idx="1"/>
          </p:nvPr>
        </p:nvSpPr>
        <p:spPr>
          <a:xfrm>
            <a:off x="393191" y="1316736"/>
            <a:ext cx="4041648"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4" name="Google Shape;204;p31"/>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31"/>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06" name="Google Shape;206;p31"/>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207" name="Google Shape;207;p31"/>
          <p:cNvSpPr txBox="1">
            <a:spLocks noGrp="1"/>
          </p:cNvSpPr>
          <p:nvPr>
            <p:ph type="body" idx="2"/>
          </p:nvPr>
        </p:nvSpPr>
        <p:spPr>
          <a:xfrm>
            <a:off x="4708652" y="1316736"/>
            <a:ext cx="4041648"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8" name="Google Shape;208;p31"/>
          <p:cNvSpPr txBox="1">
            <a:spLocks noGrp="1"/>
          </p:cNvSpPr>
          <p:nvPr>
            <p:ph type="body" idx="3"/>
          </p:nvPr>
        </p:nvSpPr>
        <p:spPr>
          <a:xfrm>
            <a:off x="393700" y="2203704"/>
            <a:ext cx="404164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9" name="Google Shape;209;p31"/>
          <p:cNvSpPr txBox="1">
            <a:spLocks noGrp="1"/>
          </p:cNvSpPr>
          <p:nvPr>
            <p:ph type="body" idx="4"/>
          </p:nvPr>
        </p:nvSpPr>
        <p:spPr>
          <a:xfrm>
            <a:off x="4708652" y="2203704"/>
            <a:ext cx="404164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10" name="Google Shape;210;p31"/>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31"/>
          <p:cNvSpPr txBox="1">
            <a:spLocks noGrp="1"/>
          </p:cNvSpPr>
          <p:nvPr>
            <p:ph type="subTitle" idx="5"/>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12"/>
        <p:cNvGrpSpPr/>
        <p:nvPr/>
      </p:nvGrpSpPr>
      <p:grpSpPr>
        <a:xfrm>
          <a:off x="0" y="0"/>
          <a:ext cx="0" cy="0"/>
          <a:chOff x="0" y="0"/>
          <a:chExt cx="0" cy="0"/>
        </a:xfrm>
      </p:grpSpPr>
      <p:sp>
        <p:nvSpPr>
          <p:cNvPr id="213" name="Google Shape;213;p32"/>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14" name="Google Shape;214;p32"/>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32"/>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16" name="Google Shape;216;p32"/>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217" name="Google Shape;217;p32"/>
          <p:cNvSpPr txBox="1">
            <a:spLocks noGrp="1"/>
          </p:cNvSpPr>
          <p:nvPr>
            <p:ph type="body" idx="1"/>
          </p:nvPr>
        </p:nvSpPr>
        <p:spPr>
          <a:xfrm>
            <a:off x="393700"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18" name="Google Shape;218;p32"/>
          <p:cNvSpPr>
            <a:spLocks noGrp="1"/>
          </p:cNvSpPr>
          <p:nvPr>
            <p:ph type="pic" idx="2"/>
          </p:nvPr>
        </p:nvSpPr>
        <p:spPr>
          <a:xfrm>
            <a:off x="393700" y="1225296"/>
            <a:ext cx="1499616" cy="1499616"/>
          </a:xfrm>
          <a:prstGeom prst="rect">
            <a:avLst/>
          </a:prstGeom>
          <a:noFill/>
          <a:ln>
            <a:noFill/>
          </a:ln>
        </p:spPr>
      </p:sp>
      <p:sp>
        <p:nvSpPr>
          <p:cNvPr id="219" name="Google Shape;219;p32"/>
          <p:cNvSpPr txBox="1">
            <a:spLocks noGrp="1"/>
          </p:cNvSpPr>
          <p:nvPr>
            <p:ph type="body" idx="3"/>
          </p:nvPr>
        </p:nvSpPr>
        <p:spPr>
          <a:xfrm>
            <a:off x="7250684"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0" name="Google Shape;220;p32"/>
          <p:cNvSpPr>
            <a:spLocks noGrp="1"/>
          </p:cNvSpPr>
          <p:nvPr>
            <p:ph type="pic" idx="4"/>
          </p:nvPr>
        </p:nvSpPr>
        <p:spPr>
          <a:xfrm>
            <a:off x="7250684" y="1225296"/>
            <a:ext cx="1499616" cy="1499616"/>
          </a:xfrm>
          <a:prstGeom prst="rect">
            <a:avLst/>
          </a:prstGeom>
          <a:noFill/>
          <a:ln>
            <a:noFill/>
          </a:ln>
        </p:spPr>
      </p:sp>
      <p:sp>
        <p:nvSpPr>
          <p:cNvPr id="221" name="Google Shape;221;p32"/>
          <p:cNvSpPr txBox="1">
            <a:spLocks noGrp="1"/>
          </p:cNvSpPr>
          <p:nvPr>
            <p:ph type="body" idx="5"/>
          </p:nvPr>
        </p:nvSpPr>
        <p:spPr>
          <a:xfrm>
            <a:off x="3822192"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2" name="Google Shape;222;p32"/>
          <p:cNvSpPr>
            <a:spLocks noGrp="1"/>
          </p:cNvSpPr>
          <p:nvPr>
            <p:ph type="pic" idx="6"/>
          </p:nvPr>
        </p:nvSpPr>
        <p:spPr>
          <a:xfrm>
            <a:off x="3822192" y="1225296"/>
            <a:ext cx="1499616" cy="1499616"/>
          </a:xfrm>
          <a:prstGeom prst="rect">
            <a:avLst/>
          </a:prstGeom>
          <a:noFill/>
          <a:ln>
            <a:noFill/>
          </a:ln>
        </p:spPr>
      </p:sp>
      <p:sp>
        <p:nvSpPr>
          <p:cNvPr id="223" name="Google Shape;223;p32"/>
          <p:cNvSpPr txBox="1">
            <a:spLocks noGrp="1"/>
          </p:cNvSpPr>
          <p:nvPr>
            <p:ph type="body" idx="7"/>
          </p:nvPr>
        </p:nvSpPr>
        <p:spPr>
          <a:xfrm>
            <a:off x="5536438"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4" name="Google Shape;224;p32"/>
          <p:cNvSpPr>
            <a:spLocks noGrp="1"/>
          </p:cNvSpPr>
          <p:nvPr>
            <p:ph type="pic" idx="8"/>
          </p:nvPr>
        </p:nvSpPr>
        <p:spPr>
          <a:xfrm>
            <a:off x="5536438" y="1225296"/>
            <a:ext cx="1499616" cy="1499616"/>
          </a:xfrm>
          <a:prstGeom prst="rect">
            <a:avLst/>
          </a:prstGeom>
          <a:noFill/>
          <a:ln>
            <a:noFill/>
          </a:ln>
        </p:spPr>
      </p:sp>
      <p:sp>
        <p:nvSpPr>
          <p:cNvPr id="225" name="Google Shape;225;p32"/>
          <p:cNvSpPr txBox="1">
            <a:spLocks noGrp="1"/>
          </p:cNvSpPr>
          <p:nvPr>
            <p:ph type="body" idx="9"/>
          </p:nvPr>
        </p:nvSpPr>
        <p:spPr>
          <a:xfrm>
            <a:off x="2107946"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6" name="Google Shape;226;p32"/>
          <p:cNvSpPr>
            <a:spLocks noGrp="1"/>
          </p:cNvSpPr>
          <p:nvPr>
            <p:ph type="pic" idx="13"/>
          </p:nvPr>
        </p:nvSpPr>
        <p:spPr>
          <a:xfrm>
            <a:off x="2107946" y="1225296"/>
            <a:ext cx="1499616" cy="1499616"/>
          </a:xfrm>
          <a:prstGeom prst="rect">
            <a:avLst/>
          </a:prstGeom>
          <a:noFill/>
          <a:ln>
            <a:noFill/>
          </a:ln>
        </p:spPr>
      </p:sp>
      <p:sp>
        <p:nvSpPr>
          <p:cNvPr id="227" name="Google Shape;227;p32"/>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32"/>
          <p:cNvSpPr txBox="1">
            <a:spLocks noGrp="1"/>
          </p:cNvSpPr>
          <p:nvPr>
            <p:ph type="subTitle" idx="14"/>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dk1"/>
        </a:solidFill>
        <a:effectLst/>
      </p:bgPr>
    </p:bg>
    <p:spTree>
      <p:nvGrpSpPr>
        <p:cNvPr id="1" name="Shape 229"/>
        <p:cNvGrpSpPr/>
        <p:nvPr/>
      </p:nvGrpSpPr>
      <p:grpSpPr>
        <a:xfrm>
          <a:off x="0" y="0"/>
          <a:ext cx="0" cy="0"/>
          <a:chOff x="0" y="0"/>
          <a:chExt cx="0" cy="0"/>
        </a:xfrm>
      </p:grpSpPr>
      <p:pic>
        <p:nvPicPr>
          <p:cNvPr id="230" name="Google Shape;230;p33"/>
          <p:cNvPicPr preferRelativeResize="0"/>
          <p:nvPr/>
        </p:nvPicPr>
        <p:blipFill rotWithShape="1">
          <a:blip r:embed="rId2">
            <a:alphaModFix/>
          </a:blip>
          <a:srcRect/>
          <a:stretch/>
        </p:blipFill>
        <p:spPr>
          <a:xfrm>
            <a:off x="7779804" y="-5622"/>
            <a:ext cx="735545" cy="735545"/>
          </a:xfrm>
          <a:prstGeom prst="rect">
            <a:avLst/>
          </a:prstGeom>
          <a:noFill/>
          <a:ln>
            <a:noFill/>
          </a:ln>
        </p:spPr>
      </p:pic>
      <p:sp>
        <p:nvSpPr>
          <p:cNvPr id="231" name="Google Shape;231;p33"/>
          <p:cNvSpPr txBox="1">
            <a:spLocks noGrp="1"/>
          </p:cNvSpPr>
          <p:nvPr>
            <p:ph type="ctrTitle"/>
          </p:nvPr>
        </p:nvSpPr>
        <p:spPr>
          <a:xfrm>
            <a:off x="723267" y="1991565"/>
            <a:ext cx="4678073" cy="116036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4400"/>
              <a:buFont typeface="Libre Franklin Medium"/>
              <a:buNone/>
              <a:defRPr sz="4400" b="1">
                <a:solidFill>
                  <a:schemeClr val="lt2"/>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33"/>
          <p:cNvSpPr txBox="1">
            <a:spLocks noGrp="1"/>
          </p:cNvSpPr>
          <p:nvPr>
            <p:ph type="body" idx="1"/>
          </p:nvPr>
        </p:nvSpPr>
        <p:spPr>
          <a:xfrm>
            <a:off x="6122372" y="1684522"/>
            <a:ext cx="2392977" cy="1498329"/>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200"/>
              </a:spcBef>
              <a:spcAft>
                <a:spcPts val="0"/>
              </a:spcAft>
              <a:buClr>
                <a:schemeClr val="accent6"/>
              </a:buClr>
              <a:buSzPts val="1400"/>
              <a:buFont typeface="Arial"/>
              <a:buNone/>
              <a:defRPr sz="1400" b="0">
                <a:solidFill>
                  <a:schemeClr val="accent6"/>
                </a:solidFill>
              </a:defRPr>
            </a:lvl1pPr>
            <a:lvl2pPr marL="914400" lvl="1" indent="-228600" algn="l">
              <a:lnSpc>
                <a:spcPct val="100000"/>
              </a:lnSpc>
              <a:spcBef>
                <a:spcPts val="375"/>
              </a:spcBef>
              <a:spcAft>
                <a:spcPts val="0"/>
              </a:spcAft>
              <a:buSzPts val="1280"/>
              <a:buNone/>
              <a:defRPr sz="1600"/>
            </a:lvl2pPr>
            <a:lvl3pPr marL="1371600" lvl="2" indent="-228600" algn="l">
              <a:lnSpc>
                <a:spcPct val="100000"/>
              </a:lnSpc>
              <a:spcBef>
                <a:spcPts val="375"/>
              </a:spcBef>
              <a:spcAft>
                <a:spcPts val="0"/>
              </a:spcAft>
              <a:buSzPts val="1600"/>
              <a:buNone/>
              <a:defRPr sz="1600"/>
            </a:lvl3pPr>
            <a:lvl4pPr marL="1828800" lvl="3" indent="-228600" algn="l">
              <a:lnSpc>
                <a:spcPct val="100000"/>
              </a:lnSpc>
              <a:spcBef>
                <a:spcPts val="375"/>
              </a:spcBef>
              <a:spcAft>
                <a:spcPts val="0"/>
              </a:spcAft>
              <a:buSzPts val="1600"/>
              <a:buNone/>
              <a:defRPr sz="1600"/>
            </a:lvl4pPr>
            <a:lvl5pPr marL="2286000" lvl="4" indent="-228600" algn="l">
              <a:lnSpc>
                <a:spcPct val="100000"/>
              </a:lnSpc>
              <a:spcBef>
                <a:spcPts val="1200"/>
              </a:spcBef>
              <a:spcAft>
                <a:spcPts val="0"/>
              </a:spcAft>
              <a:buClr>
                <a:schemeClr val="accent5"/>
              </a:buClr>
              <a:buSzPts val="1600"/>
              <a:buNone/>
              <a:defRPr sz="1600"/>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33" name="Google Shape;233;p33"/>
          <p:cNvSpPr txBox="1">
            <a:spLocks noGrp="1"/>
          </p:cNvSpPr>
          <p:nvPr>
            <p:ph type="body" idx="2"/>
          </p:nvPr>
        </p:nvSpPr>
        <p:spPr>
          <a:xfrm>
            <a:off x="723267" y="3621642"/>
            <a:ext cx="2118082" cy="400110"/>
          </a:xfrm>
          <a:prstGeom prst="rect">
            <a:avLst/>
          </a:prstGeom>
          <a:solidFill>
            <a:schemeClr val="accent6"/>
          </a:solidFill>
          <a:ln>
            <a:noFill/>
          </a:ln>
        </p:spPr>
        <p:txBody>
          <a:bodyPr spcFirstLastPara="1" wrap="square" lIns="91425" tIns="91425" rIns="91425" bIns="91425" anchor="ctr" anchorCtr="0">
            <a:spAutoFit/>
          </a:bodyPr>
          <a:lstStyle>
            <a:lvl1pPr marL="457200" lvl="0" indent="-228600" algn="ctr">
              <a:lnSpc>
                <a:spcPct val="100000"/>
              </a:lnSpc>
              <a:spcBef>
                <a:spcPts val="1800"/>
              </a:spcBef>
              <a:spcAft>
                <a:spcPts val="0"/>
              </a:spcAft>
              <a:buClr>
                <a:schemeClr val="dk1"/>
              </a:buClr>
              <a:buSzPts val="1400"/>
              <a:buNone/>
              <a:defRPr sz="1400">
                <a:solidFill>
                  <a:schemeClr val="dk1"/>
                </a:solidFill>
                <a:latin typeface="Arial"/>
                <a:ea typeface="Arial"/>
                <a:cs typeface="Arial"/>
                <a:sym typeface="Arial"/>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cxnSp>
        <p:nvCxnSpPr>
          <p:cNvPr id="234" name="Google Shape;234;p33"/>
          <p:cNvCxnSpPr>
            <a:stCxn id="233" idx="1"/>
          </p:cNvCxnSpPr>
          <p:nvPr/>
        </p:nvCxnSpPr>
        <p:spPr>
          <a:xfrm rot="10800000">
            <a:off x="-369333" y="3821697"/>
            <a:ext cx="1092600" cy="0"/>
          </a:xfrm>
          <a:prstGeom prst="straightConnector1">
            <a:avLst/>
          </a:prstGeom>
          <a:noFill/>
          <a:ln w="9525" cap="flat" cmpd="sng">
            <a:solidFill>
              <a:schemeClr val="accent6"/>
            </a:solidFill>
            <a:prstDash val="solid"/>
            <a:miter lim="800000"/>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 Stat Layout ">
  <p:cSld name="Three Column Stat Layout ">
    <p:spTree>
      <p:nvGrpSpPr>
        <p:cNvPr id="1" name="Shape 235"/>
        <p:cNvGrpSpPr/>
        <p:nvPr/>
      </p:nvGrpSpPr>
      <p:grpSpPr>
        <a:xfrm>
          <a:off x="0" y="0"/>
          <a:ext cx="0" cy="0"/>
          <a:chOff x="0" y="0"/>
          <a:chExt cx="0" cy="0"/>
        </a:xfrm>
      </p:grpSpPr>
      <p:sp>
        <p:nvSpPr>
          <p:cNvPr id="236" name="Google Shape;236;p34"/>
          <p:cNvSpPr txBox="1">
            <a:spLocks noGrp="1"/>
          </p:cNvSpPr>
          <p:nvPr>
            <p:ph type="body" idx="1"/>
          </p:nvPr>
        </p:nvSpPr>
        <p:spPr>
          <a:xfrm>
            <a:off x="704310" y="1948048"/>
            <a:ext cx="1306682" cy="5904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3919"/>
              <a:buFont typeface="Arial"/>
              <a:buNone/>
              <a:defRPr sz="4125" b="1">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37" name="Google Shape;237;p34"/>
          <p:cNvSpPr>
            <a:spLocks noGrp="1"/>
          </p:cNvSpPr>
          <p:nvPr>
            <p:ph type="pic" idx="2"/>
          </p:nvPr>
        </p:nvSpPr>
        <p:spPr>
          <a:xfrm>
            <a:off x="2277880" y="1682277"/>
            <a:ext cx="803881" cy="821531"/>
          </a:xfrm>
          <a:prstGeom prst="rect">
            <a:avLst/>
          </a:prstGeom>
          <a:noFill/>
          <a:ln>
            <a:noFill/>
          </a:ln>
        </p:spPr>
      </p:sp>
      <p:cxnSp>
        <p:nvCxnSpPr>
          <p:cNvPr id="238" name="Google Shape;238;p34"/>
          <p:cNvCxnSpPr/>
          <p:nvPr/>
        </p:nvCxnSpPr>
        <p:spPr>
          <a:xfrm>
            <a:off x="672385" y="2679987"/>
            <a:ext cx="2409376" cy="0"/>
          </a:xfrm>
          <a:prstGeom prst="straightConnector1">
            <a:avLst/>
          </a:prstGeom>
          <a:noFill/>
          <a:ln w="63500" cap="flat" cmpd="sng">
            <a:solidFill>
              <a:schemeClr val="lt1"/>
            </a:solidFill>
            <a:prstDash val="solid"/>
            <a:miter lim="800000"/>
            <a:headEnd type="none" w="sm" len="sm"/>
            <a:tailEnd type="none" w="sm" len="sm"/>
          </a:ln>
        </p:spPr>
      </p:cxnSp>
      <p:sp>
        <p:nvSpPr>
          <p:cNvPr id="239" name="Google Shape;239;p34"/>
          <p:cNvSpPr txBox="1">
            <a:spLocks noGrp="1"/>
          </p:cNvSpPr>
          <p:nvPr>
            <p:ph type="body" idx="3"/>
          </p:nvPr>
        </p:nvSpPr>
        <p:spPr>
          <a:xfrm>
            <a:off x="704310" y="2864757"/>
            <a:ext cx="2377451" cy="79635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40" name="Google Shape;240;p34"/>
          <p:cNvSpPr txBox="1">
            <a:spLocks noGrp="1"/>
          </p:cNvSpPr>
          <p:nvPr>
            <p:ph type="body" idx="4"/>
          </p:nvPr>
        </p:nvSpPr>
        <p:spPr>
          <a:xfrm>
            <a:off x="3436853" y="1948048"/>
            <a:ext cx="1306682" cy="5904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3919"/>
              <a:buFont typeface="Arial"/>
              <a:buNone/>
              <a:defRPr sz="4125" b="1">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41" name="Google Shape;241;p34"/>
          <p:cNvSpPr>
            <a:spLocks noGrp="1"/>
          </p:cNvSpPr>
          <p:nvPr>
            <p:ph type="pic" idx="5"/>
          </p:nvPr>
        </p:nvSpPr>
        <p:spPr>
          <a:xfrm>
            <a:off x="5010423" y="1682277"/>
            <a:ext cx="803881" cy="821531"/>
          </a:xfrm>
          <a:prstGeom prst="rect">
            <a:avLst/>
          </a:prstGeom>
          <a:noFill/>
          <a:ln>
            <a:noFill/>
          </a:ln>
        </p:spPr>
      </p:sp>
      <p:cxnSp>
        <p:nvCxnSpPr>
          <p:cNvPr id="242" name="Google Shape;242;p34"/>
          <p:cNvCxnSpPr/>
          <p:nvPr/>
        </p:nvCxnSpPr>
        <p:spPr>
          <a:xfrm>
            <a:off x="3404928" y="2679987"/>
            <a:ext cx="2409376" cy="0"/>
          </a:xfrm>
          <a:prstGeom prst="straightConnector1">
            <a:avLst/>
          </a:prstGeom>
          <a:noFill/>
          <a:ln w="63500" cap="flat" cmpd="sng">
            <a:solidFill>
              <a:schemeClr val="lt1"/>
            </a:solidFill>
            <a:prstDash val="solid"/>
            <a:miter lim="800000"/>
            <a:headEnd type="none" w="sm" len="sm"/>
            <a:tailEnd type="none" w="sm" len="sm"/>
          </a:ln>
        </p:spPr>
      </p:cxnSp>
      <p:sp>
        <p:nvSpPr>
          <p:cNvPr id="243" name="Google Shape;243;p34"/>
          <p:cNvSpPr txBox="1">
            <a:spLocks noGrp="1"/>
          </p:cNvSpPr>
          <p:nvPr>
            <p:ph type="body" idx="6"/>
          </p:nvPr>
        </p:nvSpPr>
        <p:spPr>
          <a:xfrm>
            <a:off x="3436853" y="2864757"/>
            <a:ext cx="2377451" cy="79635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44" name="Google Shape;244;p34"/>
          <p:cNvSpPr txBox="1">
            <a:spLocks noGrp="1"/>
          </p:cNvSpPr>
          <p:nvPr>
            <p:ph type="body" idx="7"/>
          </p:nvPr>
        </p:nvSpPr>
        <p:spPr>
          <a:xfrm>
            <a:off x="6169397" y="1948048"/>
            <a:ext cx="1306682" cy="5904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3919"/>
              <a:buFont typeface="Arial"/>
              <a:buNone/>
              <a:defRPr sz="4125" b="1">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45" name="Google Shape;245;p34"/>
          <p:cNvSpPr>
            <a:spLocks noGrp="1"/>
          </p:cNvSpPr>
          <p:nvPr>
            <p:ph type="pic" idx="8"/>
          </p:nvPr>
        </p:nvSpPr>
        <p:spPr>
          <a:xfrm>
            <a:off x="7742967" y="1682277"/>
            <a:ext cx="803881" cy="821531"/>
          </a:xfrm>
          <a:prstGeom prst="rect">
            <a:avLst/>
          </a:prstGeom>
          <a:noFill/>
          <a:ln>
            <a:noFill/>
          </a:ln>
        </p:spPr>
      </p:sp>
      <p:cxnSp>
        <p:nvCxnSpPr>
          <p:cNvPr id="246" name="Google Shape;246;p34"/>
          <p:cNvCxnSpPr/>
          <p:nvPr/>
        </p:nvCxnSpPr>
        <p:spPr>
          <a:xfrm>
            <a:off x="6137472" y="2679987"/>
            <a:ext cx="2409376" cy="0"/>
          </a:xfrm>
          <a:prstGeom prst="straightConnector1">
            <a:avLst/>
          </a:prstGeom>
          <a:noFill/>
          <a:ln w="63500" cap="flat" cmpd="sng">
            <a:solidFill>
              <a:schemeClr val="lt1"/>
            </a:solidFill>
            <a:prstDash val="solid"/>
            <a:miter lim="800000"/>
            <a:headEnd type="none" w="sm" len="sm"/>
            <a:tailEnd type="none" w="sm" len="sm"/>
          </a:ln>
        </p:spPr>
      </p:cxnSp>
      <p:sp>
        <p:nvSpPr>
          <p:cNvPr id="247" name="Google Shape;247;p34"/>
          <p:cNvSpPr txBox="1">
            <a:spLocks noGrp="1"/>
          </p:cNvSpPr>
          <p:nvPr>
            <p:ph type="body" idx="9"/>
          </p:nvPr>
        </p:nvSpPr>
        <p:spPr>
          <a:xfrm>
            <a:off x="6169397" y="2864757"/>
            <a:ext cx="2377451" cy="79635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48" name="Google Shape;248;p34"/>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49" name="Google Shape;249;p34"/>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p34"/>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51" name="Google Shape;251;p34"/>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252" name="Google Shape;252;p34"/>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34"/>
          <p:cNvSpPr txBox="1">
            <a:spLocks noGrp="1"/>
          </p:cNvSpPr>
          <p:nvPr>
            <p:ph type="subTitle" idx="13"/>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our Column Icon Layout">
  <p:cSld name="Four Column Icon Layout">
    <p:spTree>
      <p:nvGrpSpPr>
        <p:cNvPr id="1" name="Shape 254"/>
        <p:cNvGrpSpPr/>
        <p:nvPr/>
      </p:nvGrpSpPr>
      <p:grpSpPr>
        <a:xfrm>
          <a:off x="0" y="0"/>
          <a:ext cx="0" cy="0"/>
          <a:chOff x="0" y="0"/>
          <a:chExt cx="0" cy="0"/>
        </a:xfrm>
      </p:grpSpPr>
      <p:cxnSp>
        <p:nvCxnSpPr>
          <p:cNvPr id="255" name="Google Shape;255;p35"/>
          <p:cNvCxnSpPr/>
          <p:nvPr/>
        </p:nvCxnSpPr>
        <p:spPr>
          <a:xfrm>
            <a:off x="1901902" y="2191395"/>
            <a:ext cx="5333261" cy="0"/>
          </a:xfrm>
          <a:prstGeom prst="straightConnector1">
            <a:avLst/>
          </a:prstGeom>
          <a:noFill/>
          <a:ln w="76200" cap="flat" cmpd="sng">
            <a:solidFill>
              <a:schemeClr val="dk1"/>
            </a:solidFill>
            <a:prstDash val="solid"/>
            <a:miter lim="800000"/>
            <a:headEnd type="none" w="sm" len="sm"/>
            <a:tailEnd type="none" w="sm" len="sm"/>
          </a:ln>
        </p:spPr>
      </p:cxnSp>
      <p:sp>
        <p:nvSpPr>
          <p:cNvPr id="256" name="Google Shape;256;p35"/>
          <p:cNvSpPr/>
          <p:nvPr/>
        </p:nvSpPr>
        <p:spPr>
          <a:xfrm>
            <a:off x="945609" y="1538054"/>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57" name="Google Shape;257;p35"/>
          <p:cNvSpPr>
            <a:spLocks noGrp="1"/>
          </p:cNvSpPr>
          <p:nvPr>
            <p:ph type="pic" idx="2"/>
          </p:nvPr>
        </p:nvSpPr>
        <p:spPr>
          <a:xfrm>
            <a:off x="1155545" y="1733763"/>
            <a:ext cx="886809" cy="916969"/>
          </a:xfrm>
          <a:prstGeom prst="rect">
            <a:avLst/>
          </a:prstGeom>
          <a:noFill/>
          <a:ln>
            <a:noFill/>
          </a:ln>
        </p:spPr>
      </p:sp>
      <p:sp>
        <p:nvSpPr>
          <p:cNvPr id="258" name="Google Shape;258;p35"/>
          <p:cNvSpPr txBox="1">
            <a:spLocks noGrp="1"/>
          </p:cNvSpPr>
          <p:nvPr>
            <p:ph type="body" idx="1"/>
          </p:nvPr>
        </p:nvSpPr>
        <p:spPr>
          <a:xfrm>
            <a:off x="714375" y="3058998"/>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59" name="Google Shape;259;p35"/>
          <p:cNvSpPr/>
          <p:nvPr/>
        </p:nvSpPr>
        <p:spPr>
          <a:xfrm>
            <a:off x="2951872" y="1538054"/>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60" name="Google Shape;260;p35"/>
          <p:cNvSpPr>
            <a:spLocks noGrp="1"/>
          </p:cNvSpPr>
          <p:nvPr>
            <p:ph type="pic" idx="3"/>
          </p:nvPr>
        </p:nvSpPr>
        <p:spPr>
          <a:xfrm>
            <a:off x="3166347" y="1710648"/>
            <a:ext cx="886809" cy="916969"/>
          </a:xfrm>
          <a:prstGeom prst="rect">
            <a:avLst/>
          </a:prstGeom>
          <a:noFill/>
          <a:ln>
            <a:noFill/>
          </a:ln>
        </p:spPr>
      </p:sp>
      <p:sp>
        <p:nvSpPr>
          <p:cNvPr id="261" name="Google Shape;261;p35"/>
          <p:cNvSpPr txBox="1">
            <a:spLocks noGrp="1"/>
          </p:cNvSpPr>
          <p:nvPr>
            <p:ph type="body" idx="4"/>
          </p:nvPr>
        </p:nvSpPr>
        <p:spPr>
          <a:xfrm>
            <a:off x="2720638" y="3058998"/>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62" name="Google Shape;262;p35"/>
          <p:cNvSpPr/>
          <p:nvPr/>
        </p:nvSpPr>
        <p:spPr>
          <a:xfrm>
            <a:off x="4885447" y="1538054"/>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63" name="Google Shape;263;p35"/>
          <p:cNvSpPr>
            <a:spLocks noGrp="1"/>
          </p:cNvSpPr>
          <p:nvPr>
            <p:ph type="pic" idx="5"/>
          </p:nvPr>
        </p:nvSpPr>
        <p:spPr>
          <a:xfrm>
            <a:off x="5095383" y="1732479"/>
            <a:ext cx="886809" cy="916969"/>
          </a:xfrm>
          <a:prstGeom prst="rect">
            <a:avLst/>
          </a:prstGeom>
          <a:noFill/>
          <a:ln>
            <a:noFill/>
          </a:ln>
        </p:spPr>
      </p:sp>
      <p:sp>
        <p:nvSpPr>
          <p:cNvPr id="264" name="Google Shape;264;p35"/>
          <p:cNvSpPr txBox="1">
            <a:spLocks noGrp="1"/>
          </p:cNvSpPr>
          <p:nvPr>
            <p:ph type="body" idx="6"/>
          </p:nvPr>
        </p:nvSpPr>
        <p:spPr>
          <a:xfrm>
            <a:off x="4654213" y="3058998"/>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65" name="Google Shape;265;p35"/>
          <p:cNvSpPr/>
          <p:nvPr/>
        </p:nvSpPr>
        <p:spPr>
          <a:xfrm>
            <a:off x="6891709" y="1533849"/>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66" name="Google Shape;266;p35"/>
          <p:cNvSpPr>
            <a:spLocks noGrp="1"/>
          </p:cNvSpPr>
          <p:nvPr>
            <p:ph type="pic" idx="7"/>
          </p:nvPr>
        </p:nvSpPr>
        <p:spPr>
          <a:xfrm>
            <a:off x="7105205" y="1733763"/>
            <a:ext cx="886809" cy="916969"/>
          </a:xfrm>
          <a:prstGeom prst="rect">
            <a:avLst/>
          </a:prstGeom>
          <a:noFill/>
          <a:ln>
            <a:noFill/>
          </a:ln>
        </p:spPr>
      </p:sp>
      <p:sp>
        <p:nvSpPr>
          <p:cNvPr id="267" name="Google Shape;267;p35"/>
          <p:cNvSpPr txBox="1">
            <a:spLocks noGrp="1"/>
          </p:cNvSpPr>
          <p:nvPr>
            <p:ph type="body" idx="8"/>
          </p:nvPr>
        </p:nvSpPr>
        <p:spPr>
          <a:xfrm>
            <a:off x="6660475" y="3054793"/>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68" name="Google Shape;268;p35"/>
          <p:cNvSpPr/>
          <p:nvPr/>
        </p:nvSpPr>
        <p:spPr>
          <a:xfrm>
            <a:off x="-37706" y="469003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69" name="Google Shape;269;p35"/>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0" name="Google Shape;270;p35"/>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71" name="Google Shape;271;p35"/>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272" name="Google Shape;272;p35"/>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35"/>
          <p:cNvSpPr txBox="1">
            <a:spLocks noGrp="1"/>
          </p:cNvSpPr>
          <p:nvPr>
            <p:ph type="subTitle" idx="9"/>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ive Column Icon Layout">
  <p:cSld name="Five Column Icon Layout">
    <p:spTree>
      <p:nvGrpSpPr>
        <p:cNvPr id="1" name="Shape 274"/>
        <p:cNvGrpSpPr/>
        <p:nvPr/>
      </p:nvGrpSpPr>
      <p:grpSpPr>
        <a:xfrm>
          <a:off x="0" y="0"/>
          <a:ext cx="0" cy="0"/>
          <a:chOff x="0" y="0"/>
          <a:chExt cx="0" cy="0"/>
        </a:xfrm>
      </p:grpSpPr>
      <p:cxnSp>
        <p:nvCxnSpPr>
          <p:cNvPr id="275" name="Google Shape;275;p36"/>
          <p:cNvCxnSpPr/>
          <p:nvPr/>
        </p:nvCxnSpPr>
        <p:spPr>
          <a:xfrm>
            <a:off x="1284348" y="2191395"/>
            <a:ext cx="6847530" cy="0"/>
          </a:xfrm>
          <a:prstGeom prst="straightConnector1">
            <a:avLst/>
          </a:prstGeom>
          <a:noFill/>
          <a:ln w="76200" cap="flat" cmpd="sng">
            <a:solidFill>
              <a:schemeClr val="dk1"/>
            </a:solidFill>
            <a:prstDash val="solid"/>
            <a:miter lim="800000"/>
            <a:headEnd type="none" w="sm" len="sm"/>
            <a:tailEnd type="none" w="sm" len="sm"/>
          </a:ln>
        </p:spPr>
      </p:cxnSp>
      <p:sp>
        <p:nvSpPr>
          <p:cNvPr id="276" name="Google Shape;276;p36"/>
          <p:cNvSpPr/>
          <p:nvPr/>
        </p:nvSpPr>
        <p:spPr>
          <a:xfrm>
            <a:off x="395785" y="1594243"/>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77" name="Google Shape;277;p36"/>
          <p:cNvSpPr>
            <a:spLocks noGrp="1"/>
          </p:cNvSpPr>
          <p:nvPr>
            <p:ph type="pic" idx="2"/>
          </p:nvPr>
        </p:nvSpPr>
        <p:spPr>
          <a:xfrm>
            <a:off x="607469" y="1802623"/>
            <a:ext cx="772575" cy="814869"/>
          </a:xfrm>
          <a:prstGeom prst="rect">
            <a:avLst/>
          </a:prstGeom>
          <a:noFill/>
          <a:ln>
            <a:noFill/>
          </a:ln>
        </p:spPr>
      </p:sp>
      <p:sp>
        <p:nvSpPr>
          <p:cNvPr id="278" name="Google Shape;278;p36"/>
          <p:cNvSpPr txBox="1">
            <a:spLocks noGrp="1"/>
          </p:cNvSpPr>
          <p:nvPr>
            <p:ph type="body" idx="1"/>
          </p:nvPr>
        </p:nvSpPr>
        <p:spPr>
          <a:xfrm>
            <a:off x="393192" y="3058998"/>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79" name="Google Shape;279;p36"/>
          <p:cNvSpPr/>
          <p:nvPr/>
        </p:nvSpPr>
        <p:spPr>
          <a:xfrm>
            <a:off x="3979497" y="1603158"/>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80" name="Google Shape;280;p36"/>
          <p:cNvSpPr>
            <a:spLocks noGrp="1"/>
          </p:cNvSpPr>
          <p:nvPr>
            <p:ph type="pic" idx="3"/>
          </p:nvPr>
        </p:nvSpPr>
        <p:spPr>
          <a:xfrm>
            <a:off x="4191181" y="1784484"/>
            <a:ext cx="772575" cy="814869"/>
          </a:xfrm>
          <a:prstGeom prst="rect">
            <a:avLst/>
          </a:prstGeom>
          <a:noFill/>
          <a:ln>
            <a:noFill/>
          </a:ln>
        </p:spPr>
      </p:sp>
      <p:sp>
        <p:nvSpPr>
          <p:cNvPr id="281" name="Google Shape;281;p36"/>
          <p:cNvSpPr txBox="1">
            <a:spLocks noGrp="1"/>
          </p:cNvSpPr>
          <p:nvPr>
            <p:ph type="body" idx="4"/>
          </p:nvPr>
        </p:nvSpPr>
        <p:spPr>
          <a:xfrm>
            <a:off x="3964211" y="3080595"/>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82" name="Google Shape;282;p36"/>
          <p:cNvSpPr/>
          <p:nvPr/>
        </p:nvSpPr>
        <p:spPr>
          <a:xfrm>
            <a:off x="7554865" y="1600443"/>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83" name="Google Shape;283;p36"/>
          <p:cNvSpPr>
            <a:spLocks noGrp="1"/>
          </p:cNvSpPr>
          <p:nvPr>
            <p:ph type="pic" idx="5"/>
          </p:nvPr>
        </p:nvSpPr>
        <p:spPr>
          <a:xfrm>
            <a:off x="7740211" y="1792070"/>
            <a:ext cx="825250" cy="814869"/>
          </a:xfrm>
          <a:prstGeom prst="rect">
            <a:avLst/>
          </a:prstGeom>
          <a:noFill/>
          <a:ln>
            <a:noFill/>
          </a:ln>
        </p:spPr>
      </p:sp>
      <p:sp>
        <p:nvSpPr>
          <p:cNvPr id="284" name="Google Shape;284;p36"/>
          <p:cNvSpPr txBox="1">
            <a:spLocks noGrp="1"/>
          </p:cNvSpPr>
          <p:nvPr>
            <p:ph type="body" idx="6"/>
          </p:nvPr>
        </p:nvSpPr>
        <p:spPr>
          <a:xfrm>
            <a:off x="7543021" y="3080595"/>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85" name="Google Shape;285;p36"/>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86" name="Google Shape;286;p36"/>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p36"/>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88" name="Google Shape;288;p36"/>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289" name="Google Shape;289;p36"/>
          <p:cNvSpPr/>
          <p:nvPr/>
        </p:nvSpPr>
        <p:spPr>
          <a:xfrm>
            <a:off x="2197876" y="1614027"/>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90" name="Google Shape;290;p36"/>
          <p:cNvSpPr>
            <a:spLocks noGrp="1"/>
          </p:cNvSpPr>
          <p:nvPr>
            <p:ph type="pic" idx="7"/>
          </p:nvPr>
        </p:nvSpPr>
        <p:spPr>
          <a:xfrm>
            <a:off x="2409560" y="1795353"/>
            <a:ext cx="772575" cy="814869"/>
          </a:xfrm>
          <a:prstGeom prst="rect">
            <a:avLst/>
          </a:prstGeom>
          <a:noFill/>
          <a:ln>
            <a:noFill/>
          </a:ln>
        </p:spPr>
      </p:sp>
      <p:sp>
        <p:nvSpPr>
          <p:cNvPr id="291" name="Google Shape;291;p36"/>
          <p:cNvSpPr txBox="1">
            <a:spLocks noGrp="1"/>
          </p:cNvSpPr>
          <p:nvPr>
            <p:ph type="body" idx="8"/>
          </p:nvPr>
        </p:nvSpPr>
        <p:spPr>
          <a:xfrm>
            <a:off x="2182590" y="3091464"/>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92" name="Google Shape;292;p36"/>
          <p:cNvSpPr/>
          <p:nvPr/>
        </p:nvSpPr>
        <p:spPr>
          <a:xfrm>
            <a:off x="5781588" y="1594243"/>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93" name="Google Shape;293;p36"/>
          <p:cNvSpPr>
            <a:spLocks noGrp="1"/>
          </p:cNvSpPr>
          <p:nvPr>
            <p:ph type="pic" idx="9"/>
          </p:nvPr>
        </p:nvSpPr>
        <p:spPr>
          <a:xfrm>
            <a:off x="5993272" y="1775569"/>
            <a:ext cx="772575" cy="814869"/>
          </a:xfrm>
          <a:prstGeom prst="rect">
            <a:avLst/>
          </a:prstGeom>
          <a:noFill/>
          <a:ln>
            <a:noFill/>
          </a:ln>
        </p:spPr>
      </p:sp>
      <p:sp>
        <p:nvSpPr>
          <p:cNvPr id="294" name="Google Shape;294;p36"/>
          <p:cNvSpPr txBox="1">
            <a:spLocks noGrp="1"/>
          </p:cNvSpPr>
          <p:nvPr>
            <p:ph type="body" idx="13"/>
          </p:nvPr>
        </p:nvSpPr>
        <p:spPr>
          <a:xfrm>
            <a:off x="5766302" y="3071680"/>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95" name="Google Shape;295;p36"/>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36"/>
          <p:cNvSpPr txBox="1">
            <a:spLocks noGrp="1"/>
          </p:cNvSpPr>
          <p:nvPr>
            <p:ph type="subTitle" idx="14"/>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7"/>
        <p:cNvGrpSpPr/>
        <p:nvPr/>
      </p:nvGrpSpPr>
      <p:grpSpPr>
        <a:xfrm>
          <a:off x="0" y="0"/>
          <a:ext cx="0" cy="0"/>
          <a:chOff x="0" y="0"/>
          <a:chExt cx="0" cy="0"/>
        </a:xfrm>
      </p:grpSpPr>
      <p:sp>
        <p:nvSpPr>
          <p:cNvPr id="298" name="Google Shape;298;p3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Libre Franklin Medium"/>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3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800"/>
              </a:spcBef>
              <a:spcAft>
                <a:spcPts val="0"/>
              </a:spcAft>
              <a:buClr>
                <a:schemeClr val="dk1"/>
              </a:buClr>
              <a:buSzPts val="2400"/>
              <a:buChar char="​"/>
              <a:defRPr sz="2400"/>
            </a:lvl1pPr>
            <a:lvl2pPr marL="914400" lvl="1" indent="-335280" algn="l">
              <a:lnSpc>
                <a:spcPct val="100000"/>
              </a:lnSpc>
              <a:spcBef>
                <a:spcPts val="600"/>
              </a:spcBef>
              <a:spcAft>
                <a:spcPts val="0"/>
              </a:spcAft>
              <a:buSzPts val="1680"/>
              <a:buChar char="▶"/>
              <a:defRPr sz="2100"/>
            </a:lvl2pPr>
            <a:lvl3pPr marL="1371600" lvl="2" indent="-342900" algn="l">
              <a:lnSpc>
                <a:spcPct val="100000"/>
              </a:lnSpc>
              <a:spcBef>
                <a:spcPts val="375"/>
              </a:spcBef>
              <a:spcAft>
                <a:spcPts val="0"/>
              </a:spcAft>
              <a:buSzPts val="1800"/>
              <a:buChar char="•"/>
              <a:defRPr sz="1800"/>
            </a:lvl3pPr>
            <a:lvl4pPr marL="1828800" lvl="3" indent="-323850" algn="l">
              <a:lnSpc>
                <a:spcPct val="100000"/>
              </a:lnSpc>
              <a:spcBef>
                <a:spcPts val="375"/>
              </a:spcBef>
              <a:spcAft>
                <a:spcPts val="0"/>
              </a:spcAft>
              <a:buSzPts val="1500"/>
              <a:buChar char="▪"/>
              <a:defRPr sz="1500"/>
            </a:lvl4pPr>
            <a:lvl5pPr marL="2286000" lvl="4" indent="-406400" algn="l">
              <a:lnSpc>
                <a:spcPct val="100000"/>
              </a:lnSpc>
              <a:spcBef>
                <a:spcPts val="1200"/>
              </a:spcBef>
              <a:spcAft>
                <a:spcPts val="0"/>
              </a:spcAft>
              <a:buClr>
                <a:schemeClr val="accent5"/>
              </a:buClr>
              <a:buSzPts val="2800"/>
              <a:buChar char="​"/>
              <a:defRPr sz="2800"/>
            </a:lvl5pPr>
            <a:lvl6pPr marL="2743200" lvl="5" indent="-228600" algn="l">
              <a:lnSpc>
                <a:spcPct val="100000"/>
              </a:lnSpc>
              <a:spcBef>
                <a:spcPts val="1200"/>
              </a:spcBef>
              <a:spcAft>
                <a:spcPts val="0"/>
              </a:spcAft>
              <a:buClr>
                <a:schemeClr val="dk2"/>
              </a:buClr>
              <a:buSzPts val="1500"/>
              <a:buNone/>
              <a:defRPr sz="1500"/>
            </a:lvl6pPr>
            <a:lvl7pPr marL="3200400" lvl="6" indent="-314325" algn="l">
              <a:lnSpc>
                <a:spcPct val="100000"/>
              </a:lnSpc>
              <a:spcBef>
                <a:spcPts val="375"/>
              </a:spcBef>
              <a:spcAft>
                <a:spcPts val="0"/>
              </a:spcAft>
              <a:buSzPts val="1350"/>
              <a:buChar char="▷"/>
              <a:defRPr sz="1500"/>
            </a:lvl7pPr>
            <a:lvl8pPr marL="3657600" lvl="7" indent="-333375" algn="l">
              <a:lnSpc>
                <a:spcPct val="100000"/>
              </a:lnSpc>
              <a:spcBef>
                <a:spcPts val="375"/>
              </a:spcBef>
              <a:spcAft>
                <a:spcPts val="0"/>
              </a:spcAft>
              <a:buSzPts val="1650"/>
              <a:buChar char="o"/>
              <a:defRPr sz="1500"/>
            </a:lvl8pPr>
            <a:lvl9pPr marL="4114800" lvl="8" indent="-323850" algn="l">
              <a:lnSpc>
                <a:spcPct val="100000"/>
              </a:lnSpc>
              <a:spcBef>
                <a:spcPts val="375"/>
              </a:spcBef>
              <a:spcAft>
                <a:spcPts val="0"/>
              </a:spcAft>
              <a:buSzPts val="1500"/>
              <a:buChar char="→"/>
              <a:defRPr sz="1500"/>
            </a:lvl9pPr>
          </a:lstStyle>
          <a:p>
            <a:endParaRPr/>
          </a:p>
        </p:txBody>
      </p:sp>
      <p:sp>
        <p:nvSpPr>
          <p:cNvPr id="300" name="Google Shape;300;p3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400"/>
              <a:buNone/>
              <a:defRPr sz="1400"/>
            </a:lvl1pPr>
            <a:lvl2pPr marL="914400" lvl="1" indent="-228600" algn="l">
              <a:lnSpc>
                <a:spcPct val="100000"/>
              </a:lnSpc>
              <a:spcBef>
                <a:spcPts val="600"/>
              </a:spcBef>
              <a:spcAft>
                <a:spcPts val="0"/>
              </a:spcAft>
              <a:buSzPts val="840"/>
              <a:buNone/>
              <a:defRPr sz="1050"/>
            </a:lvl2pPr>
            <a:lvl3pPr marL="1371600" lvl="2" indent="-228600" algn="l">
              <a:lnSpc>
                <a:spcPct val="100000"/>
              </a:lnSpc>
              <a:spcBef>
                <a:spcPts val="375"/>
              </a:spcBef>
              <a:spcAft>
                <a:spcPts val="0"/>
              </a:spcAft>
              <a:buSzPts val="900"/>
              <a:buNone/>
              <a:defRPr sz="900"/>
            </a:lvl3pPr>
            <a:lvl4pPr marL="1828800" lvl="3" indent="-228600" algn="l">
              <a:lnSpc>
                <a:spcPct val="100000"/>
              </a:lnSpc>
              <a:spcBef>
                <a:spcPts val="375"/>
              </a:spcBef>
              <a:spcAft>
                <a:spcPts val="0"/>
              </a:spcAft>
              <a:buSzPts val="750"/>
              <a:buNone/>
              <a:defRPr sz="750"/>
            </a:lvl4pPr>
            <a:lvl5pPr marL="2286000" lvl="4" indent="-228600" algn="l">
              <a:lnSpc>
                <a:spcPct val="100000"/>
              </a:lnSpc>
              <a:spcBef>
                <a:spcPts val="1200"/>
              </a:spcBef>
              <a:spcAft>
                <a:spcPts val="0"/>
              </a:spcAft>
              <a:buClr>
                <a:schemeClr val="accent5"/>
              </a:buClr>
              <a:buSzPts val="750"/>
              <a:buNone/>
              <a:defRPr sz="750"/>
            </a:lvl5pPr>
            <a:lvl6pPr marL="2743200" lvl="5" indent="-228600" algn="l">
              <a:lnSpc>
                <a:spcPct val="100000"/>
              </a:lnSpc>
              <a:spcBef>
                <a:spcPts val="1200"/>
              </a:spcBef>
              <a:spcAft>
                <a:spcPts val="0"/>
              </a:spcAft>
              <a:buClr>
                <a:schemeClr val="dk2"/>
              </a:buClr>
              <a:buSzPts val="750"/>
              <a:buNone/>
              <a:defRPr sz="750"/>
            </a:lvl6pPr>
            <a:lvl7pPr marL="3200400" lvl="6" indent="-228600" algn="l">
              <a:lnSpc>
                <a:spcPct val="100000"/>
              </a:lnSpc>
              <a:spcBef>
                <a:spcPts val="375"/>
              </a:spcBef>
              <a:spcAft>
                <a:spcPts val="0"/>
              </a:spcAft>
              <a:buSzPts val="675"/>
              <a:buNone/>
              <a:defRPr sz="750"/>
            </a:lvl7pPr>
            <a:lvl8pPr marL="3657600" lvl="7" indent="-228600" algn="l">
              <a:lnSpc>
                <a:spcPct val="100000"/>
              </a:lnSpc>
              <a:spcBef>
                <a:spcPts val="375"/>
              </a:spcBef>
              <a:spcAft>
                <a:spcPts val="0"/>
              </a:spcAft>
              <a:buSzPts val="825"/>
              <a:buNone/>
              <a:defRPr sz="750"/>
            </a:lvl8pPr>
            <a:lvl9pPr marL="4114800" lvl="8" indent="-228600" algn="l">
              <a:lnSpc>
                <a:spcPct val="100000"/>
              </a:lnSpc>
              <a:spcBef>
                <a:spcPts val="375"/>
              </a:spcBef>
              <a:spcAft>
                <a:spcPts val="0"/>
              </a:spcAft>
              <a:buSzPts val="750"/>
              <a:buNone/>
              <a:defRPr sz="750"/>
            </a:lvl9pPr>
          </a:lstStyle>
          <a:p>
            <a:endParaRPr/>
          </a:p>
        </p:txBody>
      </p:sp>
      <p:sp>
        <p:nvSpPr>
          <p:cNvPr id="301" name="Google Shape;301;p37"/>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2" name="Google Shape;302;p37"/>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Libre Franklin Medium"/>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38"/>
          <p:cNvSpPr>
            <a:spLocks noGrp="1"/>
          </p:cNvSpPr>
          <p:nvPr>
            <p:ph type="pic" idx="2"/>
          </p:nvPr>
        </p:nvSpPr>
        <p:spPr>
          <a:xfrm>
            <a:off x="3887391" y="740569"/>
            <a:ext cx="4629150" cy="3655219"/>
          </a:xfrm>
          <a:prstGeom prst="rect">
            <a:avLst/>
          </a:prstGeom>
          <a:noFill/>
          <a:ln>
            <a:noFill/>
          </a:ln>
        </p:spPr>
      </p:sp>
      <p:sp>
        <p:nvSpPr>
          <p:cNvPr id="306" name="Google Shape;306;p3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400"/>
              <a:buNone/>
              <a:defRPr sz="1400"/>
            </a:lvl1pPr>
            <a:lvl2pPr marL="914400" lvl="1" indent="-228600" algn="l">
              <a:lnSpc>
                <a:spcPct val="100000"/>
              </a:lnSpc>
              <a:spcBef>
                <a:spcPts val="600"/>
              </a:spcBef>
              <a:spcAft>
                <a:spcPts val="0"/>
              </a:spcAft>
              <a:buSzPts val="840"/>
              <a:buNone/>
              <a:defRPr sz="1050"/>
            </a:lvl2pPr>
            <a:lvl3pPr marL="1371600" lvl="2" indent="-228600" algn="l">
              <a:lnSpc>
                <a:spcPct val="100000"/>
              </a:lnSpc>
              <a:spcBef>
                <a:spcPts val="375"/>
              </a:spcBef>
              <a:spcAft>
                <a:spcPts val="0"/>
              </a:spcAft>
              <a:buSzPts val="900"/>
              <a:buNone/>
              <a:defRPr sz="900"/>
            </a:lvl3pPr>
            <a:lvl4pPr marL="1828800" lvl="3" indent="-228600" algn="l">
              <a:lnSpc>
                <a:spcPct val="100000"/>
              </a:lnSpc>
              <a:spcBef>
                <a:spcPts val="375"/>
              </a:spcBef>
              <a:spcAft>
                <a:spcPts val="0"/>
              </a:spcAft>
              <a:buSzPts val="750"/>
              <a:buNone/>
              <a:defRPr sz="750"/>
            </a:lvl4pPr>
            <a:lvl5pPr marL="2286000" lvl="4" indent="-228600" algn="l">
              <a:lnSpc>
                <a:spcPct val="100000"/>
              </a:lnSpc>
              <a:spcBef>
                <a:spcPts val="1200"/>
              </a:spcBef>
              <a:spcAft>
                <a:spcPts val="0"/>
              </a:spcAft>
              <a:buClr>
                <a:schemeClr val="accent5"/>
              </a:buClr>
              <a:buSzPts val="750"/>
              <a:buNone/>
              <a:defRPr sz="750"/>
            </a:lvl5pPr>
            <a:lvl6pPr marL="2743200" lvl="5" indent="-228600" algn="l">
              <a:lnSpc>
                <a:spcPct val="100000"/>
              </a:lnSpc>
              <a:spcBef>
                <a:spcPts val="1200"/>
              </a:spcBef>
              <a:spcAft>
                <a:spcPts val="0"/>
              </a:spcAft>
              <a:buClr>
                <a:schemeClr val="dk2"/>
              </a:buClr>
              <a:buSzPts val="750"/>
              <a:buNone/>
              <a:defRPr sz="750"/>
            </a:lvl6pPr>
            <a:lvl7pPr marL="3200400" lvl="6" indent="-228600" algn="l">
              <a:lnSpc>
                <a:spcPct val="100000"/>
              </a:lnSpc>
              <a:spcBef>
                <a:spcPts val="375"/>
              </a:spcBef>
              <a:spcAft>
                <a:spcPts val="0"/>
              </a:spcAft>
              <a:buSzPts val="675"/>
              <a:buNone/>
              <a:defRPr sz="750"/>
            </a:lvl7pPr>
            <a:lvl8pPr marL="3657600" lvl="7" indent="-228600" algn="l">
              <a:lnSpc>
                <a:spcPct val="100000"/>
              </a:lnSpc>
              <a:spcBef>
                <a:spcPts val="375"/>
              </a:spcBef>
              <a:spcAft>
                <a:spcPts val="0"/>
              </a:spcAft>
              <a:buSzPts val="825"/>
              <a:buNone/>
              <a:defRPr sz="750"/>
            </a:lvl8pPr>
            <a:lvl9pPr marL="4114800" lvl="8" indent="-228600" algn="l">
              <a:lnSpc>
                <a:spcPct val="100000"/>
              </a:lnSpc>
              <a:spcBef>
                <a:spcPts val="375"/>
              </a:spcBef>
              <a:spcAft>
                <a:spcPts val="0"/>
              </a:spcAft>
              <a:buSzPts val="750"/>
              <a:buNone/>
              <a:defRPr sz="750"/>
            </a:lvl9pPr>
          </a:lstStyle>
          <a:p>
            <a:endParaRPr/>
          </a:p>
        </p:txBody>
      </p:sp>
      <p:sp>
        <p:nvSpPr>
          <p:cNvPr id="307" name="Google Shape;307;p38"/>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8" name="Google Shape;308;p38"/>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39"/>
          <p:cNvSpPr txBox="1">
            <a:spLocks noGrp="1"/>
          </p:cNvSpPr>
          <p:nvPr>
            <p:ph type="body" idx="1"/>
          </p:nvPr>
        </p:nvSpPr>
        <p:spPr>
          <a:xfrm rot="5400000">
            <a:off x="2896556" y="-1040575"/>
            <a:ext cx="3350889"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312" name="Google Shape;312;p39"/>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3" name="Google Shape;313;p39"/>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40"/>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317" name="Google Shape;317;p40"/>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8" name="Google Shape;318;p40"/>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9"/>
        <p:cNvGrpSpPr/>
        <p:nvPr/>
      </p:nvGrpSpPr>
      <p:grpSpPr>
        <a:xfrm>
          <a:off x="0" y="0"/>
          <a:ext cx="0" cy="0"/>
          <a:chOff x="0" y="0"/>
          <a:chExt cx="0" cy="0"/>
        </a:xfrm>
      </p:grpSpPr>
      <p:sp>
        <p:nvSpPr>
          <p:cNvPr id="320" name="Google Shape;320;p43"/>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22" name="Google Shape;322;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23" name="Google Shape;323;p43"/>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ubtitle, Content">
  <p:cSld name="1_Title, Subtitle, Content">
    <p:spTree>
      <p:nvGrpSpPr>
        <p:cNvPr id="1" name="Shape 36"/>
        <p:cNvGrpSpPr/>
        <p:nvPr/>
      </p:nvGrpSpPr>
      <p:grpSpPr>
        <a:xfrm>
          <a:off x="0" y="0"/>
          <a:ext cx="0" cy="0"/>
          <a:chOff x="0" y="0"/>
          <a:chExt cx="0" cy="0"/>
        </a:xfrm>
      </p:grpSpPr>
      <p:sp>
        <p:nvSpPr>
          <p:cNvPr id="37" name="Google Shape;37;p28"/>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8" name="Google Shape;38;p28"/>
          <p:cNvSpPr txBox="1">
            <a:spLocks noGrp="1"/>
          </p:cNvSpPr>
          <p:nvPr>
            <p:ph type="title"/>
          </p:nvPr>
        </p:nvSpPr>
        <p:spPr>
          <a:xfrm>
            <a:off x="393192" y="273844"/>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393192" y="1314083"/>
            <a:ext cx="4178808" cy="2999651"/>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1800"/>
              </a:spcBef>
              <a:spcAft>
                <a:spcPts val="0"/>
              </a:spcAft>
              <a:buClr>
                <a:schemeClr val="dk1"/>
              </a:buClr>
              <a:buSzPts val="24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406400" algn="l">
              <a:lnSpc>
                <a:spcPct val="100000"/>
              </a:lnSpc>
              <a:spcBef>
                <a:spcPts val="1200"/>
              </a:spcBef>
              <a:spcAft>
                <a:spcPts val="0"/>
              </a:spcAft>
              <a:buClr>
                <a:schemeClr val="accent5"/>
              </a:buClr>
              <a:buSzPts val="2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40" name="Google Shape;40;p28"/>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28"/>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42" name="Google Shape;42;p28"/>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43" name="Google Shape;43;p28"/>
          <p:cNvSpPr txBox="1">
            <a:spLocks noGrp="1"/>
          </p:cNvSpPr>
          <p:nvPr>
            <p:ph type="subTitle" idx="2"/>
          </p:nvPr>
        </p:nvSpPr>
        <p:spPr>
          <a:xfrm>
            <a:off x="393192" y="736882"/>
            <a:ext cx="8357616"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44" name="Google Shape;44;p28"/>
          <p:cNvSpPr>
            <a:spLocks noGrp="1"/>
          </p:cNvSpPr>
          <p:nvPr>
            <p:ph type="pic" idx="3"/>
          </p:nvPr>
        </p:nvSpPr>
        <p:spPr>
          <a:xfrm>
            <a:off x="4664075" y="1316736"/>
            <a:ext cx="1576388" cy="1576387"/>
          </a:xfrm>
          <a:prstGeom prst="rect">
            <a:avLst/>
          </a:prstGeom>
          <a:noFill/>
          <a:ln>
            <a:noFill/>
          </a:ln>
        </p:spPr>
      </p:sp>
      <p:sp>
        <p:nvSpPr>
          <p:cNvPr id="45" name="Google Shape;45;p28"/>
          <p:cNvSpPr>
            <a:spLocks noGrp="1"/>
          </p:cNvSpPr>
          <p:nvPr>
            <p:ph type="pic" idx="4"/>
          </p:nvPr>
        </p:nvSpPr>
        <p:spPr>
          <a:xfrm>
            <a:off x="6282964" y="1316736"/>
            <a:ext cx="2467843" cy="1576387"/>
          </a:xfrm>
          <a:prstGeom prst="rect">
            <a:avLst/>
          </a:prstGeom>
          <a:noFill/>
          <a:ln>
            <a:noFill/>
          </a:ln>
        </p:spPr>
      </p:sp>
      <p:sp>
        <p:nvSpPr>
          <p:cNvPr id="46" name="Google Shape;46;p28"/>
          <p:cNvSpPr>
            <a:spLocks noGrp="1"/>
          </p:cNvSpPr>
          <p:nvPr>
            <p:ph type="pic" idx="5"/>
          </p:nvPr>
        </p:nvSpPr>
        <p:spPr>
          <a:xfrm>
            <a:off x="7174419" y="2934145"/>
            <a:ext cx="1576388" cy="1379588"/>
          </a:xfrm>
          <a:prstGeom prst="rect">
            <a:avLst/>
          </a:prstGeom>
          <a:noFill/>
          <a:ln>
            <a:noFill/>
          </a:ln>
        </p:spPr>
      </p:sp>
      <p:sp>
        <p:nvSpPr>
          <p:cNvPr id="47" name="Google Shape;47;p28"/>
          <p:cNvSpPr>
            <a:spLocks noGrp="1"/>
          </p:cNvSpPr>
          <p:nvPr>
            <p:ph type="pic" idx="6"/>
          </p:nvPr>
        </p:nvSpPr>
        <p:spPr>
          <a:xfrm>
            <a:off x="4664075" y="2934145"/>
            <a:ext cx="2467843" cy="1379588"/>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48"/>
        <p:cNvGrpSpPr/>
        <p:nvPr/>
      </p:nvGrpSpPr>
      <p:grpSpPr>
        <a:xfrm>
          <a:off x="0" y="0"/>
          <a:ext cx="0" cy="0"/>
          <a:chOff x="0" y="0"/>
          <a:chExt cx="0" cy="0"/>
        </a:xfrm>
      </p:grpSpPr>
      <p:sp>
        <p:nvSpPr>
          <p:cNvPr id="49" name="Google Shape;49;p42"/>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0" name="Google Shape;50;p42"/>
          <p:cNvSpPr txBox="1">
            <a:spLocks noGrp="1"/>
          </p:cNvSpPr>
          <p:nvPr>
            <p:ph type="title"/>
          </p:nvPr>
        </p:nvSpPr>
        <p:spPr>
          <a:xfrm>
            <a:off x="393191" y="273844"/>
            <a:ext cx="8357616" cy="71804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400"/>
              <a:buFont typeface="Libre Franklin Medium"/>
              <a:buNone/>
              <a:defRPr b="0" i="0">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2"/>
          <p:cNvSpPr txBox="1">
            <a:spLocks noGrp="1"/>
          </p:cNvSpPr>
          <p:nvPr>
            <p:ph type="body" idx="1"/>
          </p:nvPr>
        </p:nvSpPr>
        <p:spPr>
          <a:xfrm>
            <a:off x="393192" y="1221111"/>
            <a:ext cx="4041648" cy="309067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52" name="Google Shape;52;p42"/>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42"/>
          <p:cNvSpPr txBox="1">
            <a:spLocks noGrp="1"/>
          </p:cNvSpPr>
          <p:nvPr>
            <p:ph type="body" idx="2"/>
          </p:nvPr>
        </p:nvSpPr>
        <p:spPr>
          <a:xfrm>
            <a:off x="4709162" y="1221111"/>
            <a:ext cx="4041648" cy="30906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54" name="Google Shape;54;p42"/>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55" name="Google Shape;55;p42"/>
          <p:cNvPicPr preferRelativeResize="0"/>
          <p:nvPr/>
        </p:nvPicPr>
        <p:blipFill rotWithShape="1">
          <a:blip r:embed="rId2">
            <a:alphaModFix/>
          </a:blip>
          <a:srcRect/>
          <a:stretch/>
        </p:blipFill>
        <p:spPr>
          <a:xfrm>
            <a:off x="393192" y="4413817"/>
            <a:ext cx="737480" cy="737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g35384fe6758_2_63"/>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35384fe6758_2_63"/>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800"/>
              </a:spcBef>
              <a:spcAft>
                <a:spcPts val="0"/>
              </a:spcAft>
              <a:buSzPts val="24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406400" algn="l">
              <a:lnSpc>
                <a:spcPct val="100000"/>
              </a:lnSpc>
              <a:spcBef>
                <a:spcPts val="1200"/>
              </a:spcBef>
              <a:spcAft>
                <a:spcPts val="0"/>
              </a:spcAft>
              <a:buSzPts val="2800"/>
              <a:buChar char="​"/>
              <a:defRPr/>
            </a:lvl5pPr>
            <a:lvl6pPr marL="2743200" lvl="5" indent="-228600" algn="l">
              <a:lnSpc>
                <a:spcPct val="100000"/>
              </a:lnSpc>
              <a:spcBef>
                <a:spcPts val="1200"/>
              </a:spcBef>
              <a:spcAft>
                <a:spcPts val="0"/>
              </a:spcAft>
              <a:buSzPts val="2000"/>
              <a:buNone/>
              <a:defRPr/>
            </a:lvl6pPr>
            <a:lvl7pPr marL="3200400" lvl="6" indent="-331470" algn="l">
              <a:lnSpc>
                <a:spcPct val="100000"/>
              </a:lnSpc>
              <a:spcBef>
                <a:spcPts val="375"/>
              </a:spcBef>
              <a:spcAft>
                <a:spcPts val="0"/>
              </a:spcAft>
              <a:buSzPts val="1620"/>
              <a:buChar char="▷"/>
              <a:defRPr/>
            </a:lvl7pPr>
            <a:lvl8pPr marL="3657600" lvl="7" indent="-340359" algn="l">
              <a:lnSpc>
                <a:spcPct val="100000"/>
              </a:lnSpc>
              <a:spcBef>
                <a:spcPts val="375"/>
              </a:spcBef>
              <a:spcAft>
                <a:spcPts val="0"/>
              </a:spcAft>
              <a:buSzPts val="1760"/>
              <a:buChar char="o"/>
              <a:defRPr/>
            </a:lvl8pPr>
            <a:lvl9pPr marL="4114800" lvl="8" indent="-317500" algn="l">
              <a:lnSpc>
                <a:spcPct val="100000"/>
              </a:lnSpc>
              <a:spcBef>
                <a:spcPts val="375"/>
              </a:spcBef>
              <a:spcAft>
                <a:spcPts val="0"/>
              </a:spcAft>
              <a:buSzPts val="1400"/>
              <a:buChar char="→"/>
              <a:defRPr/>
            </a:lvl9pPr>
          </a:lstStyle>
          <a:p>
            <a:endParaRPr/>
          </a:p>
        </p:txBody>
      </p:sp>
      <p:sp>
        <p:nvSpPr>
          <p:cNvPr id="59" name="Google Shape;59;g35384fe6758_2_6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41"/>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2" name="Google Shape;62;p41"/>
          <p:cNvSpPr txBox="1">
            <a:spLocks noGrp="1"/>
          </p:cNvSpPr>
          <p:nvPr>
            <p:ph type="title"/>
          </p:nvPr>
        </p:nvSpPr>
        <p:spPr>
          <a:xfrm>
            <a:off x="393192" y="273844"/>
            <a:ext cx="8122158" cy="71804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400"/>
              <a:buFont typeface="Libre Franklin Medium"/>
              <a:buNone/>
              <a:defRPr b="0" i="0">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1"/>
          <p:cNvSpPr txBox="1">
            <a:spLocks noGrp="1"/>
          </p:cNvSpPr>
          <p:nvPr>
            <p:ph type="body" idx="1"/>
          </p:nvPr>
        </p:nvSpPr>
        <p:spPr>
          <a:xfrm>
            <a:off x="393192" y="1221111"/>
            <a:ext cx="8122158" cy="3092623"/>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64" name="Google Shape;64;p41"/>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41"/>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66" name="Google Shape;66;p41"/>
          <p:cNvPicPr preferRelativeResize="0"/>
          <p:nvPr/>
        </p:nvPicPr>
        <p:blipFill rotWithShape="1">
          <a:blip r:embed="rId2">
            <a:alphaModFix/>
          </a:blip>
          <a:srcRect/>
          <a:stretch/>
        </p:blipFill>
        <p:spPr>
          <a:xfrm>
            <a:off x="393192" y="4413817"/>
            <a:ext cx="737480" cy="7374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7"/>
        <p:cNvGrpSpPr/>
        <p:nvPr/>
      </p:nvGrpSpPr>
      <p:grpSpPr>
        <a:xfrm>
          <a:off x="0" y="0"/>
          <a:ext cx="0" cy="0"/>
          <a:chOff x="0" y="0"/>
          <a:chExt cx="0" cy="0"/>
        </a:xfrm>
      </p:grpSpPr>
      <p:sp>
        <p:nvSpPr>
          <p:cNvPr id="68" name="Google Shape;68;p15"/>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9" name="Google Shape;69;p15"/>
          <p:cNvSpPr txBox="1">
            <a:spLocks noGrp="1"/>
          </p:cNvSpPr>
          <p:nvPr>
            <p:ph type="body" idx="1"/>
          </p:nvPr>
        </p:nvSpPr>
        <p:spPr>
          <a:xfrm>
            <a:off x="393192" y="1316736"/>
            <a:ext cx="2569464" cy="309067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70" name="Google Shape;70;p15"/>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15"/>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72" name="Google Shape;72;p15"/>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73" name="Google Shape;73;p15"/>
          <p:cNvSpPr txBox="1">
            <a:spLocks noGrp="1"/>
          </p:cNvSpPr>
          <p:nvPr>
            <p:ph type="body" idx="2"/>
          </p:nvPr>
        </p:nvSpPr>
        <p:spPr>
          <a:xfrm>
            <a:off x="3236975" y="1316736"/>
            <a:ext cx="5513833" cy="30906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74" name="Google Shape;74;p15"/>
          <p:cNvSpPr txBox="1">
            <a:spLocks noGrp="1"/>
          </p:cNvSpPr>
          <p:nvPr>
            <p:ph type="title"/>
          </p:nvPr>
        </p:nvSpPr>
        <p:spPr>
          <a:xfrm>
            <a:off x="393192" y="273844"/>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5"/>
          <p:cNvSpPr txBox="1">
            <a:spLocks noGrp="1"/>
          </p:cNvSpPr>
          <p:nvPr>
            <p:ph type="subTitle" idx="3"/>
          </p:nvPr>
        </p:nvSpPr>
        <p:spPr>
          <a:xfrm>
            <a:off x="393192" y="736882"/>
            <a:ext cx="8357616"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 Icon Layout">
  <p:cSld name="Three Column Icon Layout">
    <p:spTree>
      <p:nvGrpSpPr>
        <p:cNvPr id="1" name="Shape 76"/>
        <p:cNvGrpSpPr/>
        <p:nvPr/>
      </p:nvGrpSpPr>
      <p:grpSpPr>
        <a:xfrm>
          <a:off x="0" y="0"/>
          <a:ext cx="0" cy="0"/>
          <a:chOff x="0" y="0"/>
          <a:chExt cx="0" cy="0"/>
        </a:xfrm>
      </p:grpSpPr>
      <p:cxnSp>
        <p:nvCxnSpPr>
          <p:cNvPr id="77" name="Google Shape;77;p16"/>
          <p:cNvCxnSpPr/>
          <p:nvPr/>
        </p:nvCxnSpPr>
        <p:spPr>
          <a:xfrm>
            <a:off x="1901902" y="2191395"/>
            <a:ext cx="5333261" cy="0"/>
          </a:xfrm>
          <a:prstGeom prst="straightConnector1">
            <a:avLst/>
          </a:prstGeom>
          <a:noFill/>
          <a:ln w="76200" cap="flat" cmpd="sng">
            <a:solidFill>
              <a:schemeClr val="dk1"/>
            </a:solidFill>
            <a:prstDash val="solid"/>
            <a:miter lim="800000"/>
            <a:headEnd type="none" w="sm" len="sm"/>
            <a:tailEnd type="none" w="sm" len="sm"/>
          </a:ln>
        </p:spPr>
      </p:cxnSp>
      <p:sp>
        <p:nvSpPr>
          <p:cNvPr id="78" name="Google Shape;78;p16"/>
          <p:cNvSpPr/>
          <p:nvPr/>
        </p:nvSpPr>
        <p:spPr>
          <a:xfrm>
            <a:off x="1248562" y="1538054"/>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79" name="Google Shape;79;p16"/>
          <p:cNvSpPr>
            <a:spLocks noGrp="1"/>
          </p:cNvSpPr>
          <p:nvPr>
            <p:ph type="pic" idx="2"/>
          </p:nvPr>
        </p:nvSpPr>
        <p:spPr>
          <a:xfrm>
            <a:off x="1465433" y="1753101"/>
            <a:ext cx="886809" cy="916969"/>
          </a:xfrm>
          <a:prstGeom prst="rect">
            <a:avLst/>
          </a:prstGeom>
          <a:noFill/>
          <a:ln>
            <a:noFill/>
          </a:ln>
        </p:spPr>
      </p:sp>
      <p:sp>
        <p:nvSpPr>
          <p:cNvPr id="80" name="Google Shape;80;p16"/>
          <p:cNvSpPr txBox="1">
            <a:spLocks noGrp="1"/>
          </p:cNvSpPr>
          <p:nvPr>
            <p:ph type="body" idx="1"/>
          </p:nvPr>
        </p:nvSpPr>
        <p:spPr>
          <a:xfrm>
            <a:off x="714375" y="3058998"/>
            <a:ext cx="2375055"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81" name="Google Shape;81;p16"/>
          <p:cNvSpPr/>
          <p:nvPr/>
        </p:nvSpPr>
        <p:spPr>
          <a:xfrm>
            <a:off x="3923962" y="1538056"/>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82" name="Google Shape;82;p16"/>
          <p:cNvSpPr>
            <a:spLocks noGrp="1"/>
          </p:cNvSpPr>
          <p:nvPr>
            <p:ph type="pic" idx="3"/>
          </p:nvPr>
        </p:nvSpPr>
        <p:spPr>
          <a:xfrm>
            <a:off x="4125128" y="1732911"/>
            <a:ext cx="886809" cy="916969"/>
          </a:xfrm>
          <a:prstGeom prst="rect">
            <a:avLst/>
          </a:prstGeom>
          <a:noFill/>
          <a:ln>
            <a:noFill/>
          </a:ln>
        </p:spPr>
      </p:sp>
      <p:sp>
        <p:nvSpPr>
          <p:cNvPr id="83" name="Google Shape;83;p16"/>
          <p:cNvSpPr txBox="1">
            <a:spLocks noGrp="1"/>
          </p:cNvSpPr>
          <p:nvPr>
            <p:ph type="body" idx="4"/>
          </p:nvPr>
        </p:nvSpPr>
        <p:spPr>
          <a:xfrm>
            <a:off x="3462289" y="3058998"/>
            <a:ext cx="2230029"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84" name="Google Shape;84;p16"/>
          <p:cNvSpPr/>
          <p:nvPr/>
        </p:nvSpPr>
        <p:spPr>
          <a:xfrm>
            <a:off x="6581822" y="1538056"/>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85" name="Google Shape;85;p16"/>
          <p:cNvSpPr>
            <a:spLocks noGrp="1"/>
          </p:cNvSpPr>
          <p:nvPr>
            <p:ph type="pic" idx="5"/>
          </p:nvPr>
        </p:nvSpPr>
        <p:spPr>
          <a:xfrm>
            <a:off x="6784824" y="1724352"/>
            <a:ext cx="886809" cy="916969"/>
          </a:xfrm>
          <a:prstGeom prst="rect">
            <a:avLst/>
          </a:prstGeom>
          <a:noFill/>
          <a:ln>
            <a:noFill/>
          </a:ln>
        </p:spPr>
      </p:sp>
      <p:sp>
        <p:nvSpPr>
          <p:cNvPr id="86" name="Google Shape;86;p16"/>
          <p:cNvSpPr txBox="1">
            <a:spLocks noGrp="1"/>
          </p:cNvSpPr>
          <p:nvPr>
            <p:ph type="body" idx="6"/>
          </p:nvPr>
        </p:nvSpPr>
        <p:spPr>
          <a:xfrm>
            <a:off x="6047636" y="3058997"/>
            <a:ext cx="2375055"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87" name="Google Shape;87;p16"/>
          <p:cNvSpPr/>
          <p:nvPr/>
        </p:nvSpPr>
        <p:spPr>
          <a:xfrm>
            <a:off x="-3657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8" name="Google Shape;88;p16"/>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6"/>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90" name="Google Shape;90;p16"/>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91" name="Google Shape;91;p16"/>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txBox="1">
            <a:spLocks noGrp="1"/>
          </p:cNvSpPr>
          <p:nvPr>
            <p:ph type="subTitle" idx="7"/>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Libre Franklin Medium"/>
              <a:buNone/>
              <a:defRPr sz="44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628650" y="1316736"/>
            <a:ext cx="7886700" cy="329820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800"/>
              </a:spcBef>
              <a:spcAft>
                <a:spcPts val="0"/>
              </a:spcAft>
              <a:buClr>
                <a:schemeClr val="lt1"/>
              </a:buClr>
              <a:buSzPts val="2400"/>
              <a:buFont typeface="NTR"/>
              <a:buChar char="​"/>
              <a:defRPr sz="2400" b="0" i="0" u="none" strike="noStrike" cap="none">
                <a:solidFill>
                  <a:schemeClr val="lt1"/>
                </a:solidFill>
                <a:latin typeface="Arial"/>
                <a:ea typeface="Arial"/>
                <a:cs typeface="Arial"/>
                <a:sym typeface="Arial"/>
              </a:defRPr>
            </a:lvl1pPr>
            <a:lvl2pPr marL="914400" marR="0" lvl="1" indent="-330200" algn="l" rtl="0">
              <a:lnSpc>
                <a:spcPct val="100000"/>
              </a:lnSpc>
              <a:spcBef>
                <a:spcPts val="600"/>
              </a:spcBef>
              <a:spcAft>
                <a:spcPts val="0"/>
              </a:spcAft>
              <a:buClr>
                <a:schemeClr val="accent6"/>
              </a:buClr>
              <a:buSzPts val="1600"/>
              <a:buFont typeface="Merriweather Sans"/>
              <a:buChar char="▶"/>
              <a:defRPr sz="2000" b="0" i="0" u="none" strike="noStrike" cap="none">
                <a:solidFill>
                  <a:schemeClr val="lt1"/>
                </a:solidFill>
                <a:latin typeface="Arial"/>
                <a:ea typeface="Arial"/>
                <a:cs typeface="Arial"/>
                <a:sym typeface="Arial"/>
              </a:defRPr>
            </a:lvl2pPr>
            <a:lvl3pPr marL="1371600" marR="0" lvl="2" indent="-355600" algn="l" rtl="0">
              <a:lnSpc>
                <a:spcPct val="100000"/>
              </a:lnSpc>
              <a:spcBef>
                <a:spcPts val="375"/>
              </a:spcBef>
              <a:spcAft>
                <a:spcPts val="0"/>
              </a:spcAft>
              <a:buClr>
                <a:schemeClr val="accent3"/>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75"/>
              </a:spcBef>
              <a:spcAft>
                <a:spcPts val="0"/>
              </a:spcAft>
              <a:buClr>
                <a:schemeClr val="accent4"/>
              </a:buClr>
              <a:buSzPts val="1800"/>
              <a:buFont typeface="Merriweather Sans"/>
              <a:buChar char="▪"/>
              <a:defRPr sz="1800" b="0" i="0" u="none" strike="noStrike" cap="none">
                <a:solidFill>
                  <a:schemeClr val="lt1"/>
                </a:solidFill>
                <a:latin typeface="Arial"/>
                <a:ea typeface="Arial"/>
                <a:cs typeface="Arial"/>
                <a:sym typeface="Arial"/>
              </a:defRPr>
            </a:lvl4pPr>
            <a:lvl5pPr marL="2286000" marR="0" lvl="4" indent="-406400" algn="l" rtl="0">
              <a:lnSpc>
                <a:spcPct val="100000"/>
              </a:lnSpc>
              <a:spcBef>
                <a:spcPts val="1200"/>
              </a:spcBef>
              <a:spcAft>
                <a:spcPts val="0"/>
              </a:spcAft>
              <a:buClr>
                <a:schemeClr val="accent5"/>
              </a:buClr>
              <a:buSzPts val="2800"/>
              <a:buFont typeface="NTR"/>
              <a:buChar char="​"/>
              <a:defRPr sz="2800" b="0" i="1" u="none" strike="noStrike" cap="none">
                <a:solidFill>
                  <a:schemeClr val="accent5"/>
                </a:solidFill>
                <a:latin typeface="Arial"/>
                <a:ea typeface="Arial"/>
                <a:cs typeface="Arial"/>
                <a:sym typeface="Arial"/>
              </a:defRPr>
            </a:lvl5pPr>
            <a:lvl6pPr marL="2743200" marR="0" lvl="5" indent="-228600" algn="l" rtl="0">
              <a:lnSpc>
                <a:spcPct val="100000"/>
              </a:lnSpc>
              <a:spcBef>
                <a:spcPts val="1200"/>
              </a:spcBef>
              <a:spcAft>
                <a:spcPts val="0"/>
              </a:spcAft>
              <a:buClr>
                <a:schemeClr val="lt2"/>
              </a:buClr>
              <a:buSzPts val="2000"/>
              <a:buFont typeface="NTR"/>
              <a:buNone/>
              <a:defRPr sz="2000" b="0" i="0" u="none" strike="noStrike" cap="none">
                <a:solidFill>
                  <a:schemeClr val="lt2"/>
                </a:solidFill>
                <a:latin typeface="Arial"/>
                <a:ea typeface="Arial"/>
                <a:cs typeface="Arial"/>
                <a:sym typeface="Arial"/>
              </a:defRPr>
            </a:lvl6pPr>
            <a:lvl7pPr marL="3200400" marR="0" lvl="6" indent="-331470" algn="l" rtl="0">
              <a:lnSpc>
                <a:spcPct val="100000"/>
              </a:lnSpc>
              <a:spcBef>
                <a:spcPts val="375"/>
              </a:spcBef>
              <a:spcAft>
                <a:spcPts val="0"/>
              </a:spcAft>
              <a:buClr>
                <a:srgbClr val="FED925"/>
              </a:buClr>
              <a:buSzPts val="1620"/>
              <a:buFont typeface="Inter"/>
              <a:buChar char="▷"/>
              <a:defRPr sz="1800" b="0" i="0" u="none" strike="noStrike" cap="none">
                <a:solidFill>
                  <a:schemeClr val="lt2"/>
                </a:solidFill>
                <a:latin typeface="Arial"/>
                <a:ea typeface="Arial"/>
                <a:cs typeface="Arial"/>
                <a:sym typeface="Arial"/>
              </a:defRPr>
            </a:lvl7pPr>
            <a:lvl8pPr marL="3657600" marR="0" lvl="7" indent="-340359" algn="l" rtl="0">
              <a:lnSpc>
                <a:spcPct val="100000"/>
              </a:lnSpc>
              <a:spcBef>
                <a:spcPts val="375"/>
              </a:spcBef>
              <a:spcAft>
                <a:spcPts val="0"/>
              </a:spcAft>
              <a:buClr>
                <a:schemeClr val="accent4"/>
              </a:buClr>
              <a:buSzPts val="1760"/>
              <a:buFont typeface="Courier New"/>
              <a:buChar char="o"/>
              <a:defRPr sz="1600" b="0" i="0" u="none" strike="noStrike" cap="none">
                <a:solidFill>
                  <a:schemeClr val="lt2"/>
                </a:solidFill>
                <a:latin typeface="Arial"/>
                <a:ea typeface="Arial"/>
                <a:cs typeface="Arial"/>
                <a:sym typeface="Arial"/>
              </a:defRPr>
            </a:lvl8pPr>
            <a:lvl9pPr marL="4114800" marR="0" lvl="8" indent="-317500" algn="l" rtl="0">
              <a:lnSpc>
                <a:spcPct val="100000"/>
              </a:lnSpc>
              <a:spcBef>
                <a:spcPts val="375"/>
              </a:spcBef>
              <a:spcAft>
                <a:spcPts val="0"/>
              </a:spcAft>
              <a:buClr>
                <a:schemeClr val="accent5"/>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12" name="Google Shape;12;p11"/>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13"/>
          <p:cNvSpPr txBox="1">
            <a:spLocks noGrp="1"/>
          </p:cNvSpPr>
          <p:nvPr>
            <p:ph type="body" idx="1"/>
          </p:nvPr>
        </p:nvSpPr>
        <p:spPr>
          <a:xfrm>
            <a:off x="628650" y="1316736"/>
            <a:ext cx="7886700" cy="329820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800"/>
              </a:spcBef>
              <a:spcAft>
                <a:spcPts val="0"/>
              </a:spcAft>
              <a:buClr>
                <a:schemeClr val="dk1"/>
              </a:buClr>
              <a:buSzPts val="2400"/>
              <a:buFont typeface="NTR"/>
              <a:buChar char="​"/>
              <a:defRPr sz="24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accent6"/>
              </a:buClr>
              <a:buSzPts val="16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375"/>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75"/>
              </a:spcBef>
              <a:spcAft>
                <a:spcPts val="0"/>
              </a:spcAft>
              <a:buClr>
                <a:schemeClr val="accent4"/>
              </a:buClr>
              <a:buSzPts val="1800"/>
              <a:buFont typeface="Merriweather Sans"/>
              <a:buChar char="▪"/>
              <a:defRPr sz="1800" b="0" i="0" u="none" strike="noStrike" cap="none">
                <a:solidFill>
                  <a:schemeClr val="dk1"/>
                </a:solidFill>
                <a:latin typeface="Arial"/>
                <a:ea typeface="Arial"/>
                <a:cs typeface="Arial"/>
                <a:sym typeface="Arial"/>
              </a:defRPr>
            </a:lvl4pPr>
            <a:lvl5pPr marL="2286000" marR="0" lvl="4" indent="-406400" algn="l" rtl="0">
              <a:lnSpc>
                <a:spcPct val="100000"/>
              </a:lnSpc>
              <a:spcBef>
                <a:spcPts val="1200"/>
              </a:spcBef>
              <a:spcAft>
                <a:spcPts val="0"/>
              </a:spcAft>
              <a:buClr>
                <a:schemeClr val="accent5"/>
              </a:buClr>
              <a:buSzPts val="2800"/>
              <a:buFont typeface="NTR"/>
              <a:buChar char="​"/>
              <a:defRPr sz="2800" b="0" i="1" u="none" strike="noStrike" cap="none">
                <a:solidFill>
                  <a:schemeClr val="accent5"/>
                </a:solidFill>
                <a:latin typeface="Arial"/>
                <a:ea typeface="Arial"/>
                <a:cs typeface="Arial"/>
                <a:sym typeface="Arial"/>
              </a:defRPr>
            </a:lvl5pPr>
            <a:lvl6pPr marL="2743200" marR="0" lvl="5" indent="-228600" algn="l" rtl="0">
              <a:lnSpc>
                <a:spcPct val="100000"/>
              </a:lnSpc>
              <a:spcBef>
                <a:spcPts val="1200"/>
              </a:spcBef>
              <a:spcAft>
                <a:spcPts val="0"/>
              </a:spcAft>
              <a:buClr>
                <a:schemeClr val="dk2"/>
              </a:buClr>
              <a:buSzPts val="2000"/>
              <a:buFont typeface="NTR"/>
              <a:buNone/>
              <a:defRPr sz="2000" b="0" i="0" u="none" strike="noStrike" cap="none">
                <a:solidFill>
                  <a:schemeClr val="dk2"/>
                </a:solidFill>
                <a:latin typeface="Arial"/>
                <a:ea typeface="Arial"/>
                <a:cs typeface="Arial"/>
                <a:sym typeface="Arial"/>
              </a:defRPr>
            </a:lvl6pPr>
            <a:lvl7pPr marL="3200400" marR="0" lvl="6" indent="-331470" algn="l" rtl="0">
              <a:lnSpc>
                <a:spcPct val="100000"/>
              </a:lnSpc>
              <a:spcBef>
                <a:spcPts val="375"/>
              </a:spcBef>
              <a:spcAft>
                <a:spcPts val="0"/>
              </a:spcAft>
              <a:buClr>
                <a:srgbClr val="FED925"/>
              </a:buClr>
              <a:buSzPts val="1620"/>
              <a:buFont typeface="Inter"/>
              <a:buChar char="▷"/>
              <a:defRPr sz="1800" b="0" i="0" u="none" strike="noStrike" cap="none">
                <a:solidFill>
                  <a:schemeClr val="dk2"/>
                </a:solidFill>
                <a:latin typeface="Arial"/>
                <a:ea typeface="Arial"/>
                <a:cs typeface="Arial"/>
                <a:sym typeface="Arial"/>
              </a:defRPr>
            </a:lvl7pPr>
            <a:lvl8pPr marL="3657600" marR="0" lvl="7" indent="-340359" algn="l" rtl="0">
              <a:lnSpc>
                <a:spcPct val="100000"/>
              </a:lnSpc>
              <a:spcBef>
                <a:spcPts val="375"/>
              </a:spcBef>
              <a:spcAft>
                <a:spcPts val="0"/>
              </a:spcAft>
              <a:buClr>
                <a:schemeClr val="accent4"/>
              </a:buClr>
              <a:buSzPts val="1760"/>
              <a:buFont typeface="Courier New"/>
              <a:buChar char="o"/>
              <a:defRPr sz="1600" b="0" i="0" u="none" strike="noStrike" cap="none">
                <a:solidFill>
                  <a:schemeClr val="dk2"/>
                </a:solidFill>
                <a:latin typeface="Arial"/>
                <a:ea typeface="Arial"/>
                <a:cs typeface="Arial"/>
                <a:sym typeface="Arial"/>
              </a:defRPr>
            </a:lvl8pPr>
            <a:lvl9pPr marL="4114800" marR="0" lvl="8" indent="-317500" algn="l" rtl="0">
              <a:lnSpc>
                <a:spcPct val="100000"/>
              </a:lnSpc>
              <a:spcBef>
                <a:spcPts val="375"/>
              </a:spcBef>
              <a:spcAft>
                <a:spcPts val="0"/>
              </a:spcAft>
              <a:buClr>
                <a:schemeClr val="accent5"/>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6" name="Google Shape;26;p13"/>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gargusj@mst.edu"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sanet.org/Portals/54/journals/Grad%20school%20chapters%20up%20to%20date%2011-17-22/GS1%20-%20Chapter%2028.pdf?ver=pd2rYO928-KfXdY0Zqbw2w%3D%3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wb.mst.edu/classroom-wellbe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saat.mst.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
          <p:cNvSpPr txBox="1">
            <a:spLocks noGrp="1"/>
          </p:cNvSpPr>
          <p:nvPr>
            <p:ph type="ftr" idx="11"/>
          </p:nvPr>
        </p:nvSpPr>
        <p:spPr>
          <a:xfrm>
            <a:off x="390262" y="1213188"/>
            <a:ext cx="8119872" cy="36512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Missouri University of Science and Technology</a:t>
            </a:r>
            <a:endParaRPr/>
          </a:p>
        </p:txBody>
      </p:sp>
      <p:sp>
        <p:nvSpPr>
          <p:cNvPr id="329" name="Google Shape;329;p1"/>
          <p:cNvSpPr txBox="1">
            <a:spLocks noGrp="1"/>
          </p:cNvSpPr>
          <p:nvPr>
            <p:ph type="body" idx="1"/>
          </p:nvPr>
        </p:nvSpPr>
        <p:spPr>
          <a:xfrm>
            <a:off x="390275" y="3567100"/>
            <a:ext cx="8400600" cy="1045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2"/>
              </a:buClr>
              <a:buSzPts val="2400"/>
              <a:buNone/>
            </a:pPr>
            <a:r>
              <a:rPr lang="en-US"/>
              <a:t>Jessica Gargus, M.Ed., CHES</a:t>
            </a:r>
            <a:br>
              <a:rPr lang="en-US"/>
            </a:br>
            <a:r>
              <a:rPr lang="en-US"/>
              <a:t>Assistant Vice Chancellor of Student Life                                 </a:t>
            </a:r>
            <a:endParaRPr/>
          </a:p>
        </p:txBody>
      </p:sp>
      <p:sp>
        <p:nvSpPr>
          <p:cNvPr id="330" name="Google Shape;330;p1"/>
          <p:cNvSpPr txBox="1">
            <a:spLocks noGrp="1"/>
          </p:cNvSpPr>
          <p:nvPr>
            <p:ph type="title"/>
          </p:nvPr>
        </p:nvSpPr>
        <p:spPr>
          <a:xfrm>
            <a:off x="324925" y="1963925"/>
            <a:ext cx="8526000" cy="1310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6"/>
              </a:buClr>
              <a:buSzPts val="4400"/>
              <a:buFont typeface="Libre Franklin Medium"/>
              <a:buNone/>
            </a:pPr>
            <a:r>
              <a:rPr lang="en-US" sz="4200"/>
              <a:t>Navigating Student Challenges: Strategies for GTAs</a:t>
            </a: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
          <p:cNvSpPr txBox="1">
            <a:spLocks noGrp="1"/>
          </p:cNvSpPr>
          <p:nvPr>
            <p:ph type="body" idx="1"/>
          </p:nvPr>
        </p:nvSpPr>
        <p:spPr>
          <a:xfrm>
            <a:off x="393200" y="1547525"/>
            <a:ext cx="8357700" cy="2918700"/>
          </a:xfrm>
          <a:prstGeom prst="rect">
            <a:avLst/>
          </a:prstGeom>
          <a:noFill/>
          <a:ln>
            <a:noFill/>
          </a:ln>
        </p:spPr>
        <p:txBody>
          <a:bodyPr spcFirstLastPara="1" wrap="square" lIns="0" tIns="0" rIns="0" bIns="0" anchor="t" anchorCtr="0">
            <a:normAutofit/>
          </a:bodyPr>
          <a:lstStyle/>
          <a:p>
            <a:pPr marL="342900" lvl="1" indent="-265430" algn="l" rtl="0">
              <a:lnSpc>
                <a:spcPct val="80000"/>
              </a:lnSpc>
              <a:spcBef>
                <a:spcPts val="750"/>
              </a:spcBef>
              <a:spcAft>
                <a:spcPts val="0"/>
              </a:spcAft>
              <a:buSzPts val="1000"/>
              <a:buChar char="▶"/>
            </a:pPr>
            <a:r>
              <a:rPr lang="en-US" sz="2031"/>
              <a:t>Missed assignments </a:t>
            </a:r>
            <a:endParaRPr sz="2031"/>
          </a:p>
          <a:p>
            <a:pPr marL="342900" lvl="1" indent="-265430" algn="l" rtl="0">
              <a:lnSpc>
                <a:spcPct val="80000"/>
              </a:lnSpc>
              <a:spcBef>
                <a:spcPts val="750"/>
              </a:spcBef>
              <a:spcAft>
                <a:spcPts val="0"/>
              </a:spcAft>
              <a:buSzPts val="1000"/>
              <a:buChar char="▶"/>
            </a:pPr>
            <a:r>
              <a:rPr lang="en-US" sz="2031"/>
              <a:t>Repeated absences </a:t>
            </a:r>
            <a:endParaRPr sz="2031"/>
          </a:p>
          <a:p>
            <a:pPr marL="342900" lvl="1" indent="-265430" algn="l" rtl="0">
              <a:lnSpc>
                <a:spcPct val="80000"/>
              </a:lnSpc>
              <a:spcBef>
                <a:spcPts val="750"/>
              </a:spcBef>
              <a:spcAft>
                <a:spcPts val="0"/>
              </a:spcAft>
              <a:buSzPts val="1000"/>
              <a:buChar char="▶"/>
            </a:pPr>
            <a:r>
              <a:rPr lang="en-US" sz="2031"/>
              <a:t>Decline in academic performance </a:t>
            </a:r>
            <a:endParaRPr sz="2031"/>
          </a:p>
          <a:p>
            <a:pPr marL="342900" lvl="1" indent="-265430" algn="l" rtl="0">
              <a:lnSpc>
                <a:spcPct val="80000"/>
              </a:lnSpc>
              <a:spcBef>
                <a:spcPts val="750"/>
              </a:spcBef>
              <a:spcAft>
                <a:spcPts val="0"/>
              </a:spcAft>
              <a:buSzPts val="1000"/>
              <a:buChar char="▶"/>
            </a:pPr>
            <a:r>
              <a:rPr lang="en-US" sz="2031"/>
              <a:t>Reduced participation in class/club</a:t>
            </a:r>
            <a:endParaRPr sz="2031"/>
          </a:p>
          <a:p>
            <a:pPr marL="342900" lvl="1" indent="-265430" algn="l" rtl="0">
              <a:lnSpc>
                <a:spcPct val="80000"/>
              </a:lnSpc>
              <a:spcBef>
                <a:spcPts val="750"/>
              </a:spcBef>
              <a:spcAft>
                <a:spcPts val="0"/>
              </a:spcAft>
              <a:buSzPts val="1000"/>
              <a:buChar char="▶"/>
            </a:pPr>
            <a:r>
              <a:rPr lang="en-US" sz="2031"/>
              <a:t>Excessive fatigue</a:t>
            </a:r>
            <a:endParaRPr sz="2031"/>
          </a:p>
          <a:p>
            <a:pPr marL="342900" lvl="1" indent="-265430" algn="l" rtl="0">
              <a:lnSpc>
                <a:spcPct val="80000"/>
              </a:lnSpc>
              <a:spcBef>
                <a:spcPts val="750"/>
              </a:spcBef>
              <a:spcAft>
                <a:spcPts val="0"/>
              </a:spcAft>
              <a:buSzPts val="1000"/>
              <a:buChar char="▶"/>
            </a:pPr>
            <a:r>
              <a:rPr lang="en-US" sz="2031"/>
              <a:t>Poor personal hygiene</a:t>
            </a:r>
            <a:endParaRPr sz="2031"/>
          </a:p>
          <a:p>
            <a:pPr marL="342900" lvl="1" indent="-265430" algn="l" rtl="0">
              <a:lnSpc>
                <a:spcPct val="80000"/>
              </a:lnSpc>
              <a:spcBef>
                <a:spcPts val="750"/>
              </a:spcBef>
              <a:spcAft>
                <a:spcPts val="0"/>
              </a:spcAft>
              <a:buSzPts val="1000"/>
              <a:buChar char="▶"/>
            </a:pPr>
            <a:r>
              <a:rPr lang="en-US" sz="2031"/>
              <a:t>Inappropriate or exaggerated behavior</a:t>
            </a:r>
            <a:endParaRPr sz="2031"/>
          </a:p>
          <a:p>
            <a:pPr marL="342900" lvl="1" indent="-265430" algn="l" rtl="0">
              <a:lnSpc>
                <a:spcPct val="80000"/>
              </a:lnSpc>
              <a:spcBef>
                <a:spcPts val="750"/>
              </a:spcBef>
              <a:spcAft>
                <a:spcPts val="0"/>
              </a:spcAft>
              <a:buSzPts val="1000"/>
              <a:buChar char="▶"/>
            </a:pPr>
            <a:r>
              <a:rPr lang="en-US" sz="2031"/>
              <a:t>Alarming or worrisome content in speech or assignments </a:t>
            </a:r>
            <a:endParaRPr sz="2031"/>
          </a:p>
        </p:txBody>
      </p:sp>
      <p:sp>
        <p:nvSpPr>
          <p:cNvPr id="400" name="Google Shape;400;p5"/>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Recognizing Signs of Distress</a:t>
            </a:r>
            <a:endParaRPr/>
          </a:p>
        </p:txBody>
      </p:sp>
      <p:sp>
        <p:nvSpPr>
          <p:cNvPr id="401" name="Google Shape;401;p5"/>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sz="2300">
                <a:solidFill>
                  <a:schemeClr val="lt1"/>
                </a:solidFill>
              </a:rPr>
              <a:t>Important signs to pay attention to, because they may indicate a student is struggling and needs support:</a:t>
            </a:r>
            <a:endParaRPr sz="23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g35498af9601_0_1"/>
          <p:cNvPicPr preferRelativeResize="0"/>
          <p:nvPr/>
        </p:nvPicPr>
        <p:blipFill rotWithShape="1">
          <a:blip r:embed="rId3">
            <a:alphaModFix/>
          </a:blip>
          <a:srcRect t="960"/>
          <a:stretch/>
        </p:blipFill>
        <p:spPr>
          <a:xfrm>
            <a:off x="1072200" y="175538"/>
            <a:ext cx="6249026" cy="4792425"/>
          </a:xfrm>
          <a:prstGeom prst="rect">
            <a:avLst/>
          </a:prstGeom>
          <a:noFill/>
          <a:ln>
            <a:noFill/>
          </a:ln>
        </p:spPr>
      </p:pic>
      <p:sp>
        <p:nvSpPr>
          <p:cNvPr id="407" name="Google Shape;407;g35498af9601_0_1"/>
          <p:cNvSpPr/>
          <p:nvPr/>
        </p:nvSpPr>
        <p:spPr>
          <a:xfrm>
            <a:off x="7432300" y="980900"/>
            <a:ext cx="855300" cy="666600"/>
          </a:xfrm>
          <a:prstGeom prst="leftArrow">
            <a:avLst>
              <a:gd name="adj1" fmla="val 50000"/>
              <a:gd name="adj2" fmla="val 50000"/>
            </a:avLst>
          </a:prstGeom>
          <a:solidFill>
            <a:srgbClr val="FED9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
          <p:cNvSpPr txBox="1">
            <a:spLocks noGrp="1"/>
          </p:cNvSpPr>
          <p:nvPr>
            <p:ph type="body" idx="1"/>
          </p:nvPr>
        </p:nvSpPr>
        <p:spPr>
          <a:xfrm>
            <a:off x="-213800" y="1295300"/>
            <a:ext cx="4838400" cy="30801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750"/>
              </a:spcBef>
              <a:spcAft>
                <a:spcPts val="0"/>
              </a:spcAft>
              <a:buSzPts val="852"/>
              <a:buNone/>
            </a:pPr>
            <a:r>
              <a:rPr lang="en-US" sz="1865"/>
              <a:t>Use a calm, gentle tone; be firm and specific</a:t>
            </a:r>
            <a:endParaRPr sz="1865"/>
          </a:p>
          <a:p>
            <a:pPr marL="457200" lvl="0" indent="0" algn="l" rtl="0">
              <a:lnSpc>
                <a:spcPct val="100000"/>
              </a:lnSpc>
              <a:spcBef>
                <a:spcPts val="1000"/>
              </a:spcBef>
              <a:spcAft>
                <a:spcPts val="0"/>
              </a:spcAft>
              <a:buSzPts val="852"/>
              <a:buNone/>
            </a:pPr>
            <a:r>
              <a:rPr lang="en-US" sz="1865"/>
              <a:t>Listen and allow the student to share</a:t>
            </a:r>
            <a:endParaRPr sz="1865"/>
          </a:p>
          <a:p>
            <a:pPr marL="457200" lvl="0" indent="0" algn="l" rtl="0">
              <a:lnSpc>
                <a:spcPct val="100000"/>
              </a:lnSpc>
              <a:spcBef>
                <a:spcPts val="1000"/>
              </a:spcBef>
              <a:spcAft>
                <a:spcPts val="0"/>
              </a:spcAft>
              <a:buSzPts val="852"/>
              <a:buNone/>
            </a:pPr>
            <a:r>
              <a:rPr lang="en-US" sz="1865"/>
              <a:t>Acknowledge strengths and validate emotions</a:t>
            </a:r>
            <a:endParaRPr sz="1865"/>
          </a:p>
          <a:p>
            <a:pPr marL="457200" lvl="0" indent="0" algn="l" rtl="0">
              <a:lnSpc>
                <a:spcPct val="100000"/>
              </a:lnSpc>
              <a:spcBef>
                <a:spcPts val="1000"/>
              </a:spcBef>
              <a:spcAft>
                <a:spcPts val="0"/>
              </a:spcAft>
              <a:buSzPts val="852"/>
              <a:buNone/>
            </a:pPr>
            <a:r>
              <a:rPr lang="en-US" sz="1865"/>
              <a:t>Show empathy and suspend judgment</a:t>
            </a:r>
            <a:endParaRPr sz="1865"/>
          </a:p>
          <a:p>
            <a:pPr marL="457200" lvl="0" indent="0" algn="l" rtl="0">
              <a:lnSpc>
                <a:spcPct val="100000"/>
              </a:lnSpc>
              <a:spcBef>
                <a:spcPts val="1000"/>
              </a:spcBef>
              <a:spcAft>
                <a:spcPts val="0"/>
              </a:spcAft>
              <a:buSzPts val="852"/>
              <a:buNone/>
            </a:pPr>
            <a:r>
              <a:rPr lang="en-US" sz="1865"/>
              <a:t>Focus on what you hear, not your reaction</a:t>
            </a:r>
            <a:endParaRPr sz="1865"/>
          </a:p>
          <a:p>
            <a:pPr marL="457200" lvl="0" indent="0" algn="l" rtl="0">
              <a:lnSpc>
                <a:spcPct val="100000"/>
              </a:lnSpc>
              <a:spcBef>
                <a:spcPts val="1000"/>
              </a:spcBef>
              <a:spcAft>
                <a:spcPts val="1000"/>
              </a:spcAft>
              <a:buSzPts val="852"/>
              <a:buNone/>
            </a:pPr>
            <a:endParaRPr sz="1865"/>
          </a:p>
        </p:txBody>
      </p:sp>
      <p:sp>
        <p:nvSpPr>
          <p:cNvPr id="414" name="Google Shape;414;p6"/>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Tips for Directly Intervening</a:t>
            </a:r>
            <a:endParaRPr/>
          </a:p>
        </p:txBody>
      </p:sp>
      <p:sp>
        <p:nvSpPr>
          <p:cNvPr id="415" name="Google Shape;415;p6"/>
          <p:cNvSpPr txBox="1">
            <a:spLocks noGrp="1"/>
          </p:cNvSpPr>
          <p:nvPr>
            <p:ph type="subTitle" idx="2"/>
          </p:nvPr>
        </p:nvSpPr>
        <p:spPr>
          <a:xfrm>
            <a:off x="393197" y="790975"/>
            <a:ext cx="48384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sz="2300" b="1">
                <a:solidFill>
                  <a:schemeClr val="lt1"/>
                </a:solidFill>
                <a:latin typeface="Libre Franklin"/>
                <a:ea typeface="Libre Franklin"/>
                <a:cs typeface="Libre Franklin"/>
                <a:sym typeface="Libre Franklin"/>
              </a:rPr>
              <a:t>Do:</a:t>
            </a:r>
            <a:endParaRPr sz="2300" b="1">
              <a:solidFill>
                <a:schemeClr val="lt1"/>
              </a:solidFill>
              <a:latin typeface="Libre Franklin"/>
              <a:ea typeface="Libre Franklin"/>
              <a:cs typeface="Libre Franklin"/>
              <a:sym typeface="Libre Franklin"/>
            </a:endParaRPr>
          </a:p>
        </p:txBody>
      </p:sp>
      <p:sp>
        <p:nvSpPr>
          <p:cNvPr id="416" name="Google Shape;416;p6"/>
          <p:cNvSpPr txBox="1">
            <a:spLocks noGrp="1"/>
          </p:cNvSpPr>
          <p:nvPr>
            <p:ph type="subTitle" idx="2"/>
          </p:nvPr>
        </p:nvSpPr>
        <p:spPr>
          <a:xfrm>
            <a:off x="5181224" y="740675"/>
            <a:ext cx="35694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sz="2300" b="1">
                <a:solidFill>
                  <a:schemeClr val="lt1"/>
                </a:solidFill>
                <a:latin typeface="Libre Franklin"/>
                <a:ea typeface="Libre Franklin"/>
                <a:cs typeface="Libre Franklin"/>
                <a:sym typeface="Libre Franklin"/>
              </a:rPr>
              <a:t>Don’t:</a:t>
            </a:r>
            <a:endParaRPr sz="2300" b="1">
              <a:solidFill>
                <a:schemeClr val="lt1"/>
              </a:solidFill>
              <a:latin typeface="Libre Franklin"/>
              <a:ea typeface="Libre Franklin"/>
              <a:cs typeface="Libre Franklin"/>
              <a:sym typeface="Libre Franklin"/>
            </a:endParaRPr>
          </a:p>
        </p:txBody>
      </p:sp>
      <p:sp>
        <p:nvSpPr>
          <p:cNvPr id="417" name="Google Shape;417;p6"/>
          <p:cNvSpPr txBox="1"/>
          <p:nvPr/>
        </p:nvSpPr>
        <p:spPr>
          <a:xfrm>
            <a:off x="4807875" y="1165550"/>
            <a:ext cx="4137300" cy="227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50"/>
              <a:buFont typeface="Arial"/>
              <a:buNone/>
            </a:pPr>
            <a:r>
              <a:rPr lang="en-US" sz="1850" b="0" i="0" u="none" strike="noStrike" cap="none">
                <a:solidFill>
                  <a:schemeClr val="dk1"/>
                </a:solidFill>
                <a:latin typeface="Arial"/>
                <a:ea typeface="Arial"/>
                <a:cs typeface="Arial"/>
                <a:sym typeface="Arial"/>
              </a:rPr>
              <a:t>Argue, raise your voice, or take things personally</a:t>
            </a:r>
            <a:endParaRPr sz="185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50"/>
              <a:buFont typeface="Arial"/>
              <a:buNone/>
            </a:pPr>
            <a:r>
              <a:rPr lang="en-US" sz="1850" b="0" i="0" u="none" strike="noStrike" cap="none">
                <a:solidFill>
                  <a:schemeClr val="dk1"/>
                </a:solidFill>
                <a:latin typeface="Arial"/>
                <a:ea typeface="Arial"/>
                <a:cs typeface="Arial"/>
                <a:sym typeface="Arial"/>
              </a:rPr>
              <a:t>Focus on the person—address the behavior</a:t>
            </a:r>
            <a:endParaRPr sz="185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50"/>
              <a:buFont typeface="Arial"/>
              <a:buNone/>
            </a:pPr>
            <a:r>
              <a:rPr lang="en-US" sz="1850" b="0" i="0" u="none" strike="noStrike" cap="none">
                <a:solidFill>
                  <a:schemeClr val="dk1"/>
                </a:solidFill>
                <a:latin typeface="Arial"/>
                <a:ea typeface="Arial"/>
                <a:cs typeface="Arial"/>
                <a:sym typeface="Arial"/>
              </a:rPr>
              <a:t>Press for “why” or restrict movement</a:t>
            </a:r>
            <a:endParaRPr sz="185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1850"/>
              <a:buFont typeface="Arial"/>
              <a:buNone/>
            </a:pPr>
            <a:r>
              <a:rPr lang="en-US" sz="1850" b="0" i="0" u="none" strike="noStrike" cap="none">
                <a:solidFill>
                  <a:schemeClr val="dk1"/>
                </a:solidFill>
                <a:latin typeface="Arial"/>
                <a:ea typeface="Arial"/>
                <a:cs typeface="Arial"/>
                <a:sym typeface="Arial"/>
              </a:rPr>
              <a:t>Dismiss or minimize their concerns</a:t>
            </a:r>
            <a:endParaRPr sz="185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8"/>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VAR Method </a:t>
            </a:r>
            <a:endParaRPr/>
          </a:p>
        </p:txBody>
      </p:sp>
      <p:sp>
        <p:nvSpPr>
          <p:cNvPr id="424" name="Google Shape;424;p8"/>
          <p:cNvSpPr txBox="1">
            <a:spLocks noGrp="1"/>
          </p:cNvSpPr>
          <p:nvPr>
            <p:ph type="body" idx="1"/>
          </p:nvPr>
        </p:nvSpPr>
        <p:spPr>
          <a:xfrm>
            <a:off x="393200" y="1200899"/>
            <a:ext cx="8357700" cy="3189000"/>
          </a:xfrm>
          <a:prstGeom prst="rect">
            <a:avLst/>
          </a:prstGeom>
          <a:noFill/>
          <a:ln>
            <a:noFill/>
          </a:ln>
        </p:spPr>
        <p:txBody>
          <a:bodyPr spcFirstLastPara="1" wrap="square" lIns="0" tIns="0" rIns="0" bIns="0" anchor="t" anchorCtr="0">
            <a:noAutofit/>
          </a:bodyPr>
          <a:lstStyle/>
          <a:p>
            <a:pPr marL="342900" lvl="1" indent="-296862" algn="l" rtl="0">
              <a:lnSpc>
                <a:spcPct val="100000"/>
              </a:lnSpc>
              <a:spcBef>
                <a:spcPts val="750"/>
              </a:spcBef>
              <a:spcAft>
                <a:spcPts val="0"/>
              </a:spcAft>
              <a:buSzPts val="1000"/>
              <a:buChar char="▶"/>
            </a:pPr>
            <a:r>
              <a:rPr lang="en-US" b="1"/>
              <a:t>Validate</a:t>
            </a:r>
            <a:r>
              <a:rPr lang="en-US"/>
              <a:t>: Validate their concerns and feelings</a:t>
            </a:r>
            <a:endParaRPr/>
          </a:p>
          <a:p>
            <a:pPr marL="574675" lvl="2" indent="-204787" algn="l" rtl="0">
              <a:lnSpc>
                <a:spcPct val="100000"/>
              </a:lnSpc>
              <a:spcBef>
                <a:spcPts val="750"/>
              </a:spcBef>
              <a:spcAft>
                <a:spcPts val="0"/>
              </a:spcAft>
              <a:buSzPts val="1200"/>
              <a:buChar char="•"/>
            </a:pPr>
            <a:r>
              <a:rPr lang="en-US"/>
              <a:t>“I’m sorry you’re going through that, you have every right to feel the way you do”</a:t>
            </a:r>
            <a:endParaRPr/>
          </a:p>
          <a:p>
            <a:pPr marL="342900" lvl="1" indent="-296862" algn="l" rtl="0">
              <a:lnSpc>
                <a:spcPct val="100000"/>
              </a:lnSpc>
              <a:spcBef>
                <a:spcPts val="750"/>
              </a:spcBef>
              <a:spcAft>
                <a:spcPts val="0"/>
              </a:spcAft>
              <a:buSzPts val="1000"/>
              <a:buChar char="▶"/>
            </a:pPr>
            <a:r>
              <a:rPr lang="en-US" b="1"/>
              <a:t>Appreciate</a:t>
            </a:r>
            <a:r>
              <a:rPr lang="en-US"/>
              <a:t>: Appreciate them opening up to you; this can be difficult!</a:t>
            </a:r>
            <a:endParaRPr/>
          </a:p>
          <a:p>
            <a:pPr marL="574675" lvl="2" indent="-204787" algn="l" rtl="0">
              <a:lnSpc>
                <a:spcPct val="100000"/>
              </a:lnSpc>
              <a:spcBef>
                <a:spcPts val="750"/>
              </a:spcBef>
              <a:spcAft>
                <a:spcPts val="0"/>
              </a:spcAft>
              <a:buSzPts val="1200"/>
              <a:buChar char="•"/>
            </a:pPr>
            <a:r>
              <a:rPr lang="en-US"/>
              <a:t>“Thanks for letting me know how you’ve been feeling, I can’t imagine how hard it’s been feeling like this on your own”</a:t>
            </a:r>
            <a:endParaRPr/>
          </a:p>
          <a:p>
            <a:pPr marL="342900" lvl="1" indent="-296862" algn="l" rtl="0">
              <a:lnSpc>
                <a:spcPct val="100000"/>
              </a:lnSpc>
              <a:spcBef>
                <a:spcPts val="750"/>
              </a:spcBef>
              <a:spcAft>
                <a:spcPts val="0"/>
              </a:spcAft>
              <a:buSzPts val="1000"/>
              <a:buChar char="▶"/>
            </a:pPr>
            <a:r>
              <a:rPr lang="en-US" b="1"/>
              <a:t>Refer</a:t>
            </a:r>
            <a:r>
              <a:rPr lang="en-US"/>
              <a:t>: Provide support, resources, and hope</a:t>
            </a:r>
            <a:endParaRPr/>
          </a:p>
          <a:p>
            <a:pPr marL="574675" lvl="2" indent="-204787" algn="l" rtl="0">
              <a:lnSpc>
                <a:spcPct val="100000"/>
              </a:lnSpc>
              <a:spcBef>
                <a:spcPts val="750"/>
              </a:spcBef>
              <a:spcAft>
                <a:spcPts val="0"/>
              </a:spcAft>
              <a:buSzPts val="1200"/>
              <a:buChar char="•"/>
            </a:pPr>
            <a:r>
              <a:rPr lang="en-US"/>
              <a:t>“I know that group counseling is helpful, can I tell you more about it? How else can I support you now?”</a:t>
            </a:r>
            <a:endParaRPr/>
          </a:p>
        </p:txBody>
      </p:sp>
      <p:sp>
        <p:nvSpPr>
          <p:cNvPr id="425" name="Google Shape;425;p8"/>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sz="2300">
                <a:solidFill>
                  <a:schemeClr val="lt1"/>
                </a:solidFill>
              </a:rPr>
              <a:t>When A Student Approaches You with a Concern</a:t>
            </a:r>
            <a:endParaRPr sz="23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430"/>
        <p:cNvGrpSpPr/>
        <p:nvPr/>
      </p:nvGrpSpPr>
      <p:grpSpPr>
        <a:xfrm>
          <a:off x="0" y="0"/>
          <a:ext cx="0" cy="0"/>
          <a:chOff x="0" y="0"/>
          <a:chExt cx="0" cy="0"/>
        </a:xfrm>
      </p:grpSpPr>
      <p:sp>
        <p:nvSpPr>
          <p:cNvPr id="431" name="Google Shape;431;g26a5edd3e2c_0_1"/>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100"/>
              <a:buFont typeface="Arial"/>
              <a:buNone/>
            </a:pPr>
            <a:r>
              <a:rPr lang="en-US"/>
              <a:t>How to Start the Conversation </a:t>
            </a:r>
            <a:endParaRPr/>
          </a:p>
          <a:p>
            <a:pPr marL="0" lvl="0" indent="0" algn="l" rtl="0">
              <a:lnSpc>
                <a:spcPct val="90000"/>
              </a:lnSpc>
              <a:spcBef>
                <a:spcPts val="0"/>
              </a:spcBef>
              <a:spcAft>
                <a:spcPts val="0"/>
              </a:spcAft>
              <a:buSzPts val="3000"/>
              <a:buNone/>
            </a:pPr>
            <a:endParaRPr/>
          </a:p>
        </p:txBody>
      </p:sp>
      <p:sp>
        <p:nvSpPr>
          <p:cNvPr id="432" name="Google Shape;432;g26a5edd3e2c_0_1"/>
          <p:cNvSpPr txBox="1">
            <a:spLocks noGrp="1"/>
          </p:cNvSpPr>
          <p:nvPr>
            <p:ph type="body" idx="1"/>
          </p:nvPr>
        </p:nvSpPr>
        <p:spPr>
          <a:xfrm>
            <a:off x="393192" y="1390283"/>
            <a:ext cx="8357700" cy="2999700"/>
          </a:xfrm>
          <a:prstGeom prst="rect">
            <a:avLst/>
          </a:prstGeom>
          <a:noFill/>
          <a:ln>
            <a:noFill/>
          </a:ln>
        </p:spPr>
        <p:txBody>
          <a:bodyPr spcFirstLastPara="1" wrap="square" lIns="0" tIns="0" rIns="0" bIns="0" anchor="t" anchorCtr="0">
            <a:normAutofit lnSpcReduction="10000"/>
          </a:bodyPr>
          <a:lstStyle/>
          <a:p>
            <a:pPr marL="457200" lvl="0" indent="0" algn="l" rtl="0">
              <a:lnSpc>
                <a:spcPct val="90000"/>
              </a:lnSpc>
              <a:spcBef>
                <a:spcPts val="1800"/>
              </a:spcBef>
              <a:spcAft>
                <a:spcPts val="0"/>
              </a:spcAft>
              <a:buSzPts val="2400"/>
              <a:buNone/>
            </a:pPr>
            <a:r>
              <a:rPr lang="en-US"/>
              <a:t>Be observant and gentle. Begin with observations, not accusations</a:t>
            </a:r>
            <a:endParaRPr/>
          </a:p>
          <a:p>
            <a:pPr marL="1371600" lvl="2" indent="-355600" algn="l" rtl="0">
              <a:lnSpc>
                <a:spcPct val="90000"/>
              </a:lnSpc>
              <a:spcBef>
                <a:spcPts val="1800"/>
              </a:spcBef>
              <a:spcAft>
                <a:spcPts val="0"/>
              </a:spcAft>
              <a:buSzPts val="2000"/>
              <a:buFont typeface="Arial"/>
              <a:buChar char="•"/>
            </a:pPr>
            <a:r>
              <a:rPr lang="en-US"/>
              <a:t>“I’ve noticed you've been quieter than usual in class. Would you be open to sharing what’s on your mind? </a:t>
            </a:r>
            <a:endParaRPr/>
          </a:p>
          <a:p>
            <a:pPr marL="457200" lvl="0" indent="0" algn="l" rtl="0">
              <a:lnSpc>
                <a:spcPct val="90000"/>
              </a:lnSpc>
              <a:spcBef>
                <a:spcPts val="1800"/>
              </a:spcBef>
              <a:spcAft>
                <a:spcPts val="0"/>
              </a:spcAft>
              <a:buSzPts val="2400"/>
              <a:buNone/>
            </a:pPr>
            <a:r>
              <a:rPr lang="en-US"/>
              <a:t>Provide specific instances to show genuine concern</a:t>
            </a:r>
            <a:endParaRPr/>
          </a:p>
          <a:p>
            <a:pPr marL="1371600" lvl="2" indent="-355600" algn="l" rtl="0">
              <a:lnSpc>
                <a:spcPct val="90000"/>
              </a:lnSpc>
              <a:spcBef>
                <a:spcPts val="1800"/>
              </a:spcBef>
              <a:spcAft>
                <a:spcPts val="0"/>
              </a:spcAft>
              <a:buSzPts val="2000"/>
              <a:buFont typeface="Arial"/>
              <a:buChar char="•"/>
            </a:pPr>
            <a:r>
              <a:rPr lang="en-US"/>
              <a:t>“I saw you seemed quite upset after our last group meeting. How have things been going for you since then?”</a:t>
            </a:r>
            <a:endParaRPr/>
          </a:p>
          <a:p>
            <a:pPr marL="914400" lvl="0" indent="0" algn="l" rtl="0">
              <a:lnSpc>
                <a:spcPct val="100000"/>
              </a:lnSpc>
              <a:spcBef>
                <a:spcPts val="750"/>
              </a:spcBef>
              <a:spcAft>
                <a:spcPts val="0"/>
              </a:spcAft>
              <a:buSzPts val="2400"/>
              <a:buNone/>
            </a:pPr>
            <a:endParaRPr sz="2000" b="1"/>
          </a:p>
        </p:txBody>
      </p:sp>
      <p:sp>
        <p:nvSpPr>
          <p:cNvPr id="433" name="Google Shape;433;g26a5edd3e2c_0_1"/>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0"/>
              </a:spcAft>
              <a:buClr>
                <a:schemeClr val="dk2"/>
              </a:buClr>
              <a:buSzPts val="1100"/>
              <a:buFont typeface="Arial"/>
              <a:buNone/>
            </a:pPr>
            <a:r>
              <a:rPr lang="en-US" sz="2300">
                <a:solidFill>
                  <a:schemeClr val="lt1"/>
                </a:solidFill>
              </a:rPr>
              <a:t>Ways to approach a struggling student </a:t>
            </a:r>
            <a:endParaRPr sz="2300">
              <a:solidFill>
                <a:schemeClr val="lt1"/>
              </a:solidFill>
            </a:endParaRPr>
          </a:p>
          <a:p>
            <a:pPr marL="0" lvl="0" indent="0" algn="l" rtl="0">
              <a:lnSpc>
                <a:spcPct val="100000"/>
              </a:lnSpc>
              <a:spcBef>
                <a:spcPts val="300"/>
              </a:spcBef>
              <a:spcAft>
                <a:spcPts val="300"/>
              </a:spcAft>
              <a:buSzPts val="2400"/>
              <a:buNone/>
            </a:pPr>
            <a:endParaRPr sz="23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438"/>
        <p:cNvGrpSpPr/>
        <p:nvPr/>
      </p:nvGrpSpPr>
      <p:grpSpPr>
        <a:xfrm>
          <a:off x="0" y="0"/>
          <a:ext cx="0" cy="0"/>
          <a:chOff x="0" y="0"/>
          <a:chExt cx="0" cy="0"/>
        </a:xfrm>
      </p:grpSpPr>
      <p:sp>
        <p:nvSpPr>
          <p:cNvPr id="439" name="Google Shape;439;g26a5edd3e2c_0_45"/>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US"/>
              <a:t>How to Start the Conversation </a:t>
            </a:r>
            <a:endParaRPr/>
          </a:p>
          <a:p>
            <a:pPr marL="0" lvl="0" indent="0" algn="l" rtl="0">
              <a:lnSpc>
                <a:spcPct val="90000"/>
              </a:lnSpc>
              <a:spcBef>
                <a:spcPts val="0"/>
              </a:spcBef>
              <a:spcAft>
                <a:spcPts val="0"/>
              </a:spcAft>
              <a:buSzPts val="3000"/>
              <a:buNone/>
            </a:pPr>
            <a:endParaRPr/>
          </a:p>
        </p:txBody>
      </p:sp>
      <p:sp>
        <p:nvSpPr>
          <p:cNvPr id="440" name="Google Shape;440;g26a5edd3e2c_0_45"/>
          <p:cNvSpPr txBox="1">
            <a:spLocks noGrp="1"/>
          </p:cNvSpPr>
          <p:nvPr>
            <p:ph type="body" idx="1"/>
          </p:nvPr>
        </p:nvSpPr>
        <p:spPr>
          <a:xfrm>
            <a:off x="393142" y="1345533"/>
            <a:ext cx="8357700" cy="2999700"/>
          </a:xfrm>
          <a:prstGeom prst="rect">
            <a:avLst/>
          </a:prstGeom>
          <a:noFill/>
          <a:ln>
            <a:noFill/>
          </a:ln>
        </p:spPr>
        <p:txBody>
          <a:bodyPr spcFirstLastPara="1" wrap="square" lIns="0" tIns="0" rIns="0" bIns="0" anchor="t" anchorCtr="0">
            <a:noAutofit/>
          </a:bodyPr>
          <a:lstStyle/>
          <a:p>
            <a:pPr marL="514350" lvl="1" indent="-292100" algn="l" rtl="0">
              <a:lnSpc>
                <a:spcPct val="90000"/>
              </a:lnSpc>
              <a:spcBef>
                <a:spcPts val="1800"/>
              </a:spcBef>
              <a:spcAft>
                <a:spcPts val="0"/>
              </a:spcAft>
              <a:buSzPts val="1000"/>
              <a:buFont typeface="Arial"/>
              <a:buChar char="▶"/>
            </a:pPr>
            <a:r>
              <a:rPr lang="en-US"/>
              <a:t>Acknowledge and validate their feelings</a:t>
            </a:r>
            <a:endParaRPr/>
          </a:p>
          <a:p>
            <a:pPr marL="1371600" lvl="2" indent="-292100" algn="l" rtl="0">
              <a:lnSpc>
                <a:spcPct val="90000"/>
              </a:lnSpc>
              <a:spcBef>
                <a:spcPts val="1800"/>
              </a:spcBef>
              <a:spcAft>
                <a:spcPts val="0"/>
              </a:spcAft>
              <a:buSzPts val="1000"/>
              <a:buFont typeface="Arial"/>
              <a:buChar char="•"/>
            </a:pPr>
            <a:r>
              <a:rPr lang="en-US"/>
              <a:t>“It sounds like you’re facing a lot of pressure. It’s completely okay to feel this way, and I’m here to support you.”</a:t>
            </a:r>
            <a:endParaRPr/>
          </a:p>
          <a:p>
            <a:pPr marL="514350" lvl="1" indent="-292100" algn="l" rtl="0">
              <a:lnSpc>
                <a:spcPct val="90000"/>
              </a:lnSpc>
              <a:spcBef>
                <a:spcPts val="1800"/>
              </a:spcBef>
              <a:spcAft>
                <a:spcPts val="0"/>
              </a:spcAft>
              <a:buSzPts val="1000"/>
              <a:buFont typeface="Arial"/>
              <a:buChar char="▶"/>
            </a:pPr>
            <a:r>
              <a:rPr lang="en-US"/>
              <a:t>Offer immediate support while respecting their autonomy</a:t>
            </a:r>
            <a:endParaRPr/>
          </a:p>
          <a:p>
            <a:pPr marL="1371600" lvl="2" indent="-292100" algn="l" rtl="0">
              <a:lnSpc>
                <a:spcPct val="90000"/>
              </a:lnSpc>
              <a:spcBef>
                <a:spcPts val="1800"/>
              </a:spcBef>
              <a:spcAft>
                <a:spcPts val="0"/>
              </a:spcAft>
              <a:buSzPts val="1000"/>
              <a:buFont typeface="Arial"/>
              <a:buChar char="•"/>
            </a:pPr>
            <a:r>
              <a:rPr lang="en-US"/>
              <a:t>“Would you like to explore some resources together, or would you prefer to talk about what’s been bothering you more?”</a:t>
            </a:r>
            <a:endParaRPr/>
          </a:p>
        </p:txBody>
      </p:sp>
      <p:sp>
        <p:nvSpPr>
          <p:cNvPr id="441" name="Google Shape;441;g26a5edd3e2c_0_45"/>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0"/>
              </a:spcAft>
              <a:buSzPts val="1100"/>
              <a:buNone/>
            </a:pPr>
            <a:r>
              <a:rPr lang="en-US" sz="2200">
                <a:solidFill>
                  <a:schemeClr val="lt1"/>
                </a:solidFill>
              </a:rPr>
              <a:t>Ways to respond when a student shares their struggle with you </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g35498af9601_0_5"/>
          <p:cNvPicPr preferRelativeResize="0"/>
          <p:nvPr/>
        </p:nvPicPr>
        <p:blipFill rotWithShape="1">
          <a:blip r:embed="rId3">
            <a:alphaModFix/>
          </a:blip>
          <a:srcRect t="960"/>
          <a:stretch/>
        </p:blipFill>
        <p:spPr>
          <a:xfrm>
            <a:off x="1447488" y="175538"/>
            <a:ext cx="6249026" cy="4792425"/>
          </a:xfrm>
          <a:prstGeom prst="rect">
            <a:avLst/>
          </a:prstGeom>
          <a:noFill/>
          <a:ln>
            <a:noFill/>
          </a:ln>
        </p:spPr>
      </p:pic>
      <p:sp>
        <p:nvSpPr>
          <p:cNvPr id="447" name="Google Shape;447;g35498af9601_0_5"/>
          <p:cNvSpPr/>
          <p:nvPr/>
        </p:nvSpPr>
        <p:spPr>
          <a:xfrm>
            <a:off x="301825" y="3231975"/>
            <a:ext cx="1081500" cy="641400"/>
          </a:xfrm>
          <a:prstGeom prst="rightArrow">
            <a:avLst>
              <a:gd name="adj1" fmla="val 50000"/>
              <a:gd name="adj2" fmla="val 50000"/>
            </a:avLst>
          </a:prstGeom>
          <a:solidFill>
            <a:srgbClr val="FED925"/>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35498af9601_0_9"/>
          <p:cNvSpPr txBox="1">
            <a:spLocks noGrp="1"/>
          </p:cNvSpPr>
          <p:nvPr>
            <p:ph type="body" idx="1"/>
          </p:nvPr>
        </p:nvSpPr>
        <p:spPr>
          <a:xfrm>
            <a:off x="393200" y="1547525"/>
            <a:ext cx="8357700" cy="2918700"/>
          </a:xfrm>
          <a:prstGeom prst="rect">
            <a:avLst/>
          </a:prstGeom>
          <a:noFill/>
          <a:ln>
            <a:noFill/>
          </a:ln>
        </p:spPr>
        <p:txBody>
          <a:bodyPr spcFirstLastPara="1" wrap="square" lIns="0" tIns="0" rIns="0" bIns="0" anchor="t" anchorCtr="0">
            <a:normAutofit/>
          </a:bodyPr>
          <a:lstStyle/>
          <a:p>
            <a:pPr marL="457200" lvl="0" indent="-357568" algn="l" rtl="0">
              <a:lnSpc>
                <a:spcPct val="80000"/>
              </a:lnSpc>
              <a:spcBef>
                <a:spcPts val="750"/>
              </a:spcBef>
              <a:spcAft>
                <a:spcPts val="0"/>
              </a:spcAft>
              <a:buSzPts val="2031"/>
              <a:buChar char="●"/>
            </a:pPr>
            <a:r>
              <a:rPr lang="en-US" sz="2031"/>
              <a:t>Implied or direct threats of harm to self or others</a:t>
            </a:r>
            <a:endParaRPr sz="2031"/>
          </a:p>
          <a:p>
            <a:pPr marL="457200" lvl="0" indent="-357568" algn="l" rtl="0">
              <a:lnSpc>
                <a:spcPct val="80000"/>
              </a:lnSpc>
              <a:spcBef>
                <a:spcPts val="1000"/>
              </a:spcBef>
              <a:spcAft>
                <a:spcPts val="0"/>
              </a:spcAft>
              <a:buSzPts val="2031"/>
              <a:buChar char="●"/>
            </a:pPr>
            <a:r>
              <a:rPr lang="en-US" sz="2031"/>
              <a:t>Access to lethal means</a:t>
            </a:r>
            <a:endParaRPr sz="2031"/>
          </a:p>
          <a:p>
            <a:pPr marL="457200" lvl="0" indent="-357568" algn="l" rtl="0">
              <a:lnSpc>
                <a:spcPct val="80000"/>
              </a:lnSpc>
              <a:spcBef>
                <a:spcPts val="1000"/>
              </a:spcBef>
              <a:spcAft>
                <a:spcPts val="0"/>
              </a:spcAft>
              <a:buSzPts val="2031"/>
              <a:buChar char="●"/>
            </a:pPr>
            <a:r>
              <a:rPr lang="en-US" sz="2031"/>
              <a:t>Mention of a suicide plan</a:t>
            </a:r>
            <a:endParaRPr sz="2031"/>
          </a:p>
          <a:p>
            <a:pPr marL="457200" lvl="0" indent="-357568" algn="l" rtl="0">
              <a:lnSpc>
                <a:spcPct val="80000"/>
              </a:lnSpc>
              <a:spcBef>
                <a:spcPts val="1000"/>
              </a:spcBef>
              <a:spcAft>
                <a:spcPts val="0"/>
              </a:spcAft>
              <a:buSzPts val="2031"/>
              <a:buChar char="●"/>
            </a:pPr>
            <a:r>
              <a:rPr lang="en-US" sz="2031"/>
              <a:t>Written or spoken references to suicide or violence</a:t>
            </a:r>
            <a:endParaRPr sz="2031"/>
          </a:p>
          <a:p>
            <a:pPr marL="457200" lvl="0" indent="-357568" algn="l" rtl="0">
              <a:lnSpc>
                <a:spcPct val="80000"/>
              </a:lnSpc>
              <a:spcBef>
                <a:spcPts val="1000"/>
              </a:spcBef>
              <a:spcAft>
                <a:spcPts val="0"/>
              </a:spcAft>
              <a:buSzPts val="2031"/>
              <a:buChar char="●"/>
            </a:pPr>
            <a:r>
              <a:rPr lang="en-US" sz="2031"/>
              <a:t>Repeated statements of hopelessness</a:t>
            </a:r>
            <a:endParaRPr sz="2031"/>
          </a:p>
          <a:p>
            <a:pPr marL="457200" lvl="0" indent="-357568" algn="l" rtl="0">
              <a:lnSpc>
                <a:spcPct val="80000"/>
              </a:lnSpc>
              <a:spcBef>
                <a:spcPts val="1000"/>
              </a:spcBef>
              <a:spcAft>
                <a:spcPts val="0"/>
              </a:spcAft>
              <a:buSzPts val="2031"/>
              <a:buChar char="●"/>
            </a:pPr>
            <a:r>
              <a:rPr lang="en-US" sz="2031"/>
              <a:t>Sudden emotional outbursts</a:t>
            </a:r>
            <a:endParaRPr sz="2031"/>
          </a:p>
          <a:p>
            <a:pPr marL="457200" lvl="0" indent="-357568" algn="l" rtl="0">
              <a:lnSpc>
                <a:spcPct val="80000"/>
              </a:lnSpc>
              <a:spcBef>
                <a:spcPts val="1000"/>
              </a:spcBef>
              <a:spcAft>
                <a:spcPts val="1000"/>
              </a:spcAft>
              <a:buSzPts val="2031"/>
              <a:buChar char="●"/>
            </a:pPr>
            <a:r>
              <a:rPr lang="en-US" sz="2031"/>
              <a:t>Aggressive or violent behavior</a:t>
            </a:r>
            <a:endParaRPr sz="2031"/>
          </a:p>
        </p:txBody>
      </p:sp>
      <p:sp>
        <p:nvSpPr>
          <p:cNvPr id="454" name="Google Shape;454;g35498af9601_0_9"/>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Recognizing Signs of Crisis</a:t>
            </a:r>
            <a:endParaRPr/>
          </a:p>
        </p:txBody>
      </p:sp>
      <p:sp>
        <p:nvSpPr>
          <p:cNvPr id="455" name="Google Shape;455;g35498af9601_0_9"/>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sz="2300">
                <a:solidFill>
                  <a:schemeClr val="lt1"/>
                </a:solidFill>
              </a:rPr>
              <a:t>When immediate intervention is needed</a:t>
            </a:r>
            <a:endParaRPr sz="23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g35498af9601_0_32"/>
          <p:cNvPicPr preferRelativeResize="0"/>
          <p:nvPr/>
        </p:nvPicPr>
        <p:blipFill rotWithShape="1">
          <a:blip r:embed="rId3">
            <a:alphaModFix/>
          </a:blip>
          <a:srcRect t="960"/>
          <a:stretch/>
        </p:blipFill>
        <p:spPr>
          <a:xfrm>
            <a:off x="1447488" y="175538"/>
            <a:ext cx="6249026" cy="4792425"/>
          </a:xfrm>
          <a:prstGeom prst="rect">
            <a:avLst/>
          </a:prstGeom>
          <a:noFill/>
          <a:ln>
            <a:noFill/>
          </a:ln>
        </p:spPr>
      </p:pic>
      <p:sp>
        <p:nvSpPr>
          <p:cNvPr id="461" name="Google Shape;461;g35498af9601_0_32"/>
          <p:cNvSpPr/>
          <p:nvPr/>
        </p:nvSpPr>
        <p:spPr>
          <a:xfrm>
            <a:off x="7759400" y="3206825"/>
            <a:ext cx="993600" cy="654000"/>
          </a:xfrm>
          <a:prstGeom prst="leftArrow">
            <a:avLst>
              <a:gd name="adj1" fmla="val 50000"/>
              <a:gd name="adj2" fmla="val 50000"/>
            </a:avLst>
          </a:prstGeom>
          <a:solidFill>
            <a:srgbClr val="FED9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26a5edd3e2c_0_52"/>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US"/>
              <a:t>How to Start the Conversation </a:t>
            </a:r>
            <a:endParaRPr/>
          </a:p>
          <a:p>
            <a:pPr marL="0" lvl="0" indent="0" algn="l" rtl="0">
              <a:lnSpc>
                <a:spcPct val="90000"/>
              </a:lnSpc>
              <a:spcBef>
                <a:spcPts val="0"/>
              </a:spcBef>
              <a:spcAft>
                <a:spcPts val="0"/>
              </a:spcAft>
              <a:buSzPts val="3000"/>
              <a:buNone/>
            </a:pPr>
            <a:endParaRPr/>
          </a:p>
        </p:txBody>
      </p:sp>
      <p:sp>
        <p:nvSpPr>
          <p:cNvPr id="468" name="Google Shape;468;g26a5edd3e2c_0_52"/>
          <p:cNvSpPr txBox="1">
            <a:spLocks noGrp="1"/>
          </p:cNvSpPr>
          <p:nvPr>
            <p:ph type="body" idx="1"/>
          </p:nvPr>
        </p:nvSpPr>
        <p:spPr>
          <a:xfrm>
            <a:off x="196550" y="1233750"/>
            <a:ext cx="8751000" cy="2999700"/>
          </a:xfrm>
          <a:prstGeom prst="rect">
            <a:avLst/>
          </a:prstGeom>
          <a:noFill/>
          <a:ln>
            <a:noFill/>
          </a:ln>
        </p:spPr>
        <p:txBody>
          <a:bodyPr spcFirstLastPara="1" wrap="square" lIns="0" tIns="0" rIns="0" bIns="0" anchor="t" anchorCtr="0">
            <a:noAutofit/>
          </a:bodyPr>
          <a:lstStyle/>
          <a:p>
            <a:pPr marL="514350" lvl="1" indent="-292100" algn="l" rtl="0">
              <a:lnSpc>
                <a:spcPct val="90000"/>
              </a:lnSpc>
              <a:spcBef>
                <a:spcPts val="1800"/>
              </a:spcBef>
              <a:spcAft>
                <a:spcPts val="0"/>
              </a:spcAft>
              <a:buSzPts val="1000"/>
              <a:buFont typeface="Arial"/>
              <a:buChar char="▶"/>
            </a:pPr>
            <a:r>
              <a:rPr lang="en-US"/>
              <a:t>Communicate urgency without causing alarm</a:t>
            </a:r>
            <a:endParaRPr/>
          </a:p>
          <a:p>
            <a:pPr marL="1371600" lvl="2" indent="-304800" algn="l" rtl="0">
              <a:lnSpc>
                <a:spcPct val="90000"/>
              </a:lnSpc>
              <a:spcBef>
                <a:spcPts val="1800"/>
              </a:spcBef>
              <a:spcAft>
                <a:spcPts val="0"/>
              </a:spcAft>
              <a:buSzPts val="1200"/>
              <a:buFont typeface="Arial"/>
              <a:buChar char="•"/>
            </a:pPr>
            <a:r>
              <a:rPr lang="en-US"/>
              <a:t>“You’re not alone in this. It’s important we speak with someone who can provide the right support immediately. I can accompany you.”</a:t>
            </a:r>
            <a:endParaRPr/>
          </a:p>
          <a:p>
            <a:pPr marL="514350" lvl="1" indent="-292100" algn="l" rtl="0">
              <a:lnSpc>
                <a:spcPct val="90000"/>
              </a:lnSpc>
              <a:spcBef>
                <a:spcPts val="1800"/>
              </a:spcBef>
              <a:spcAft>
                <a:spcPts val="0"/>
              </a:spcAft>
              <a:buSzPts val="1000"/>
              <a:buFont typeface="Arial"/>
              <a:buChar char="▶"/>
            </a:pPr>
            <a:r>
              <a:rPr lang="en-US"/>
              <a:t>If the student is resistant but in crisis, ensure their safety is the priority</a:t>
            </a:r>
            <a:endParaRPr/>
          </a:p>
          <a:p>
            <a:pPr marL="1371600" lvl="2" indent="-304800" algn="l" rtl="0">
              <a:lnSpc>
                <a:spcPct val="90000"/>
              </a:lnSpc>
              <a:spcBef>
                <a:spcPts val="1800"/>
              </a:spcBef>
              <a:spcAft>
                <a:spcPts val="0"/>
              </a:spcAft>
              <a:buSzPts val="1200"/>
              <a:buFont typeface="Arial"/>
              <a:buChar char="•"/>
            </a:pPr>
            <a:r>
              <a:rPr lang="en-US"/>
              <a:t>“Your safety is very important. I need to involve others to ensure you’re supported effectively.”</a:t>
            </a:r>
            <a:endParaRPr/>
          </a:p>
        </p:txBody>
      </p:sp>
      <p:sp>
        <p:nvSpPr>
          <p:cNvPr id="469" name="Google Shape;469;g26a5edd3e2c_0_52"/>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0"/>
              </a:spcAft>
              <a:buSzPts val="1100"/>
              <a:buNone/>
            </a:pPr>
            <a:r>
              <a:rPr lang="en-US" sz="2300">
                <a:solidFill>
                  <a:schemeClr val="lt1"/>
                </a:solidFill>
              </a:rPr>
              <a:t>Ways to talk with a student who needs immediate help</a:t>
            </a:r>
            <a:endParaRPr sz="23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Missouri University of Science and Technology</a:t>
            </a:r>
            <a:endParaRPr/>
          </a:p>
        </p:txBody>
      </p:sp>
      <p:sp>
        <p:nvSpPr>
          <p:cNvPr id="336" name="Google Shape;336;p3"/>
          <p:cNvSpPr txBox="1">
            <a:spLocks noGrp="1"/>
          </p:cNvSpPr>
          <p:nvPr>
            <p:ph type="title"/>
          </p:nvPr>
        </p:nvSpPr>
        <p:spPr>
          <a:xfrm>
            <a:off x="767850" y="157775"/>
            <a:ext cx="7983000" cy="515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2"/>
              </a:buClr>
              <a:buSzPts val="1100"/>
              <a:buFont typeface="Arial"/>
              <a:buNone/>
            </a:pPr>
            <a:r>
              <a:rPr lang="en-US" sz="2400">
                <a:latin typeface="Arial"/>
                <a:ea typeface="Arial"/>
                <a:cs typeface="Arial"/>
                <a:sym typeface="Arial"/>
              </a:rPr>
              <a:t>Student Health and Well-Being</a:t>
            </a:r>
            <a:endParaRPr sz="2400">
              <a:latin typeface="Arial"/>
              <a:ea typeface="Arial"/>
              <a:cs typeface="Arial"/>
              <a:sym typeface="Arial"/>
            </a:endParaRPr>
          </a:p>
          <a:p>
            <a:pPr marL="0" lvl="0" indent="0" algn="l" rtl="0">
              <a:lnSpc>
                <a:spcPct val="90000"/>
              </a:lnSpc>
              <a:spcBef>
                <a:spcPts val="0"/>
              </a:spcBef>
              <a:spcAft>
                <a:spcPts val="0"/>
              </a:spcAft>
              <a:buClr>
                <a:schemeClr val="dk1"/>
              </a:buClr>
              <a:buSzPts val="3000"/>
              <a:buFont typeface="Franklin Gothic"/>
              <a:buNone/>
            </a:pPr>
            <a:endParaRPr sz="2400" b="0">
              <a:latin typeface="Arial"/>
              <a:ea typeface="Arial"/>
              <a:cs typeface="Arial"/>
              <a:sym typeface="Arial"/>
            </a:endParaRPr>
          </a:p>
        </p:txBody>
      </p:sp>
      <p:sp>
        <p:nvSpPr>
          <p:cNvPr id="337" name="Google Shape;337;p3"/>
          <p:cNvSpPr txBox="1">
            <a:spLocks noGrp="1"/>
          </p:cNvSpPr>
          <p:nvPr>
            <p:ph type="body" idx="1"/>
          </p:nvPr>
        </p:nvSpPr>
        <p:spPr>
          <a:xfrm>
            <a:off x="125550" y="3828325"/>
            <a:ext cx="2871600" cy="5157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SzPts val="960"/>
              <a:buNone/>
            </a:pPr>
            <a:r>
              <a:rPr lang="en-US" sz="1460" b="1"/>
              <a:t>Jessica Garus, M.Ed., CHES</a:t>
            </a:r>
            <a:endParaRPr sz="1460" b="1"/>
          </a:p>
          <a:p>
            <a:pPr marL="0" lvl="0" indent="0" algn="ctr" rtl="0">
              <a:lnSpc>
                <a:spcPct val="115000"/>
              </a:lnSpc>
              <a:spcBef>
                <a:spcPts val="0"/>
              </a:spcBef>
              <a:spcAft>
                <a:spcPts val="0"/>
              </a:spcAft>
              <a:buSzPts val="960"/>
              <a:buNone/>
            </a:pPr>
            <a:r>
              <a:rPr lang="en-US" sz="1260" b="1"/>
              <a:t>AVC Student Life</a:t>
            </a:r>
            <a:endParaRPr sz="1260" b="1"/>
          </a:p>
        </p:txBody>
      </p:sp>
      <p:pic>
        <p:nvPicPr>
          <p:cNvPr id="338" name="Google Shape;338;p3" title="image000000 (002).jpg"/>
          <p:cNvPicPr preferRelativeResize="0"/>
          <p:nvPr/>
        </p:nvPicPr>
        <p:blipFill rotWithShape="1">
          <a:blip r:embed="rId3">
            <a:alphaModFix/>
          </a:blip>
          <a:srcRect/>
          <a:stretch/>
        </p:blipFill>
        <p:spPr>
          <a:xfrm>
            <a:off x="348225" y="757625"/>
            <a:ext cx="2426250" cy="2881948"/>
          </a:xfrm>
          <a:prstGeom prst="rect">
            <a:avLst/>
          </a:prstGeom>
          <a:noFill/>
          <a:ln>
            <a:noFill/>
          </a:ln>
        </p:spPr>
      </p:pic>
      <p:sp>
        <p:nvSpPr>
          <p:cNvPr id="339" name="Google Shape;339;p3"/>
          <p:cNvSpPr txBox="1"/>
          <p:nvPr/>
        </p:nvSpPr>
        <p:spPr>
          <a:xfrm>
            <a:off x="2902850" y="599550"/>
            <a:ext cx="6129300" cy="1662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The Student Health and Well-Being unit at Missouri S&amp;T takes a collective impact approach to student success, embedding well-being, belonging, and accessibility into campus culture. Through health promotion, prevention, early intervention, and treatment, we ensure students have the support, resources, and access they need to thrive personally, academically, and socially.</a:t>
            </a:r>
            <a:endParaRPr sz="1100" b="0" i="0" u="none" strike="noStrike" cap="none">
              <a:solidFill>
                <a:schemeClr val="dk2"/>
              </a:solidFill>
              <a:latin typeface="Arial"/>
              <a:ea typeface="Arial"/>
              <a:cs typeface="Arial"/>
              <a:sym typeface="Arial"/>
            </a:endParaRPr>
          </a:p>
          <a:p>
            <a:pPr marL="457200" marR="0" lvl="0" indent="0" algn="l" rtl="0">
              <a:lnSpc>
                <a:spcPct val="12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340" name="Google Shape;340;p3"/>
          <p:cNvGraphicFramePr/>
          <p:nvPr/>
        </p:nvGraphicFramePr>
        <p:xfrm>
          <a:off x="2898648" y="2356188"/>
          <a:ext cx="6079450" cy="2453610"/>
        </p:xfrm>
        <a:graphic>
          <a:graphicData uri="http://schemas.openxmlformats.org/drawingml/2006/table">
            <a:tbl>
              <a:tblPr>
                <a:noFill/>
                <a:tableStyleId>{CC3012AA-4804-448F-8D3F-160D9B920314}</a:tableStyleId>
              </a:tblPr>
              <a:tblGrid>
                <a:gridCol w="3029225">
                  <a:extLst>
                    <a:ext uri="{9D8B030D-6E8A-4147-A177-3AD203B41FA5}">
                      <a16:colId xmlns:a16="http://schemas.microsoft.com/office/drawing/2014/main" val="20000"/>
                    </a:ext>
                  </a:extLst>
                </a:gridCol>
                <a:gridCol w="3050225">
                  <a:extLst>
                    <a:ext uri="{9D8B030D-6E8A-4147-A177-3AD203B41FA5}">
                      <a16:colId xmlns:a16="http://schemas.microsoft.com/office/drawing/2014/main" val="20001"/>
                    </a:ext>
                  </a:extLst>
                </a:gridCol>
              </a:tblGrid>
              <a:tr h="2186700">
                <a:tc>
                  <a:txBody>
                    <a:bodyPr/>
                    <a:lstStyle/>
                    <a:p>
                      <a:pPr marL="457200" marR="0" lvl="0" indent="-342900" algn="l" rtl="0">
                        <a:lnSpc>
                          <a:spcPct val="125000"/>
                        </a:lnSpc>
                        <a:spcBef>
                          <a:spcPts val="0"/>
                        </a:spcBef>
                        <a:spcAft>
                          <a:spcPts val="0"/>
                        </a:spcAft>
                        <a:buClr>
                          <a:schemeClr val="dk1"/>
                        </a:buClr>
                        <a:buSzPts val="1800"/>
                        <a:buFont typeface="Arial"/>
                        <a:buChar char="●"/>
                      </a:pPr>
                      <a:r>
                        <a:rPr lang="en-US" sz="1800" u="none" strike="noStrike" cap="none">
                          <a:solidFill>
                            <a:schemeClr val="dk1"/>
                          </a:solidFill>
                        </a:rPr>
                        <a:t>Student Health </a:t>
                      </a:r>
                      <a:endParaRPr sz="1800" u="none" strike="noStrike" cap="none">
                        <a:solidFill>
                          <a:schemeClr val="dk1"/>
                        </a:solidFill>
                      </a:endParaRPr>
                    </a:p>
                    <a:p>
                      <a:pPr marL="457200" marR="0" lvl="0" indent="-342900" algn="l" rtl="0">
                        <a:lnSpc>
                          <a:spcPct val="125000"/>
                        </a:lnSpc>
                        <a:spcBef>
                          <a:spcPts val="0"/>
                        </a:spcBef>
                        <a:spcAft>
                          <a:spcPts val="0"/>
                        </a:spcAft>
                        <a:buClr>
                          <a:schemeClr val="dk1"/>
                        </a:buClr>
                        <a:buSzPts val="1800"/>
                        <a:buFont typeface="Arial"/>
                        <a:buChar char="●"/>
                      </a:pPr>
                      <a:r>
                        <a:rPr lang="en-US" sz="1800" u="none" strike="noStrike" cap="none">
                          <a:solidFill>
                            <a:schemeClr val="dk1"/>
                          </a:solidFill>
                        </a:rPr>
                        <a:t>Student Well-Being</a:t>
                      </a:r>
                      <a:endParaRPr sz="1800" u="none" strike="noStrike" cap="none">
                        <a:solidFill>
                          <a:schemeClr val="dk1"/>
                        </a:solidFill>
                      </a:endParaRPr>
                    </a:p>
                    <a:p>
                      <a:pPr marL="457200" marR="0" lvl="0" indent="-342900" algn="l" rtl="0">
                        <a:lnSpc>
                          <a:spcPct val="125000"/>
                        </a:lnSpc>
                        <a:spcBef>
                          <a:spcPts val="0"/>
                        </a:spcBef>
                        <a:spcAft>
                          <a:spcPts val="0"/>
                        </a:spcAft>
                        <a:buClr>
                          <a:schemeClr val="dk1"/>
                        </a:buClr>
                        <a:buSzPts val="1800"/>
                        <a:buFont typeface="Arial"/>
                        <a:buChar char="●"/>
                      </a:pPr>
                      <a:r>
                        <a:rPr lang="en-US" sz="1800" u="none" strike="noStrike" cap="none">
                          <a:solidFill>
                            <a:schemeClr val="dk1"/>
                          </a:solidFill>
                        </a:rPr>
                        <a:t>Student Accessibility and Testing</a:t>
                      </a:r>
                      <a:endParaRPr sz="1800" u="none" strike="noStrike" cap="none">
                        <a:solidFill>
                          <a:schemeClr val="dk1"/>
                        </a:solidFill>
                      </a:endParaRPr>
                    </a:p>
                    <a:p>
                      <a:pPr marL="457200" marR="0" lvl="0" indent="-342900" algn="l" rtl="0">
                        <a:lnSpc>
                          <a:spcPct val="125000"/>
                        </a:lnSpc>
                        <a:spcBef>
                          <a:spcPts val="0"/>
                        </a:spcBef>
                        <a:spcAft>
                          <a:spcPts val="0"/>
                        </a:spcAft>
                        <a:buClr>
                          <a:schemeClr val="dk1"/>
                        </a:buClr>
                        <a:buSzPts val="1800"/>
                        <a:buFont typeface="Arial"/>
                        <a:buChar char="●"/>
                      </a:pPr>
                      <a:r>
                        <a:rPr lang="en-US" sz="1800" u="none" strike="noStrike" cap="none">
                          <a:solidFill>
                            <a:schemeClr val="dk1"/>
                          </a:solidFill>
                        </a:rPr>
                        <a:t>Engagement and Belonging</a:t>
                      </a:r>
                      <a:endParaRPr sz="180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25000"/>
                        </a:lnSpc>
                        <a:spcBef>
                          <a:spcPts val="0"/>
                        </a:spcBef>
                        <a:spcAft>
                          <a:spcPts val="0"/>
                        </a:spcAft>
                        <a:buClr>
                          <a:schemeClr val="dk1"/>
                        </a:buClr>
                        <a:buSzPts val="1800"/>
                        <a:buFont typeface="Arial"/>
                        <a:buChar char="●"/>
                      </a:pPr>
                      <a:r>
                        <a:rPr lang="en-US" sz="1800">
                          <a:solidFill>
                            <a:schemeClr val="dk1"/>
                          </a:solidFill>
                        </a:rPr>
                        <a:t>Student Involvement</a:t>
                      </a:r>
                      <a:endParaRPr sz="1800">
                        <a:solidFill>
                          <a:schemeClr val="dk1"/>
                        </a:solidFill>
                      </a:endParaRPr>
                    </a:p>
                    <a:p>
                      <a:pPr marL="457200" marR="0" lvl="0" indent="-342900" algn="l" rtl="0">
                        <a:lnSpc>
                          <a:spcPct val="125000"/>
                        </a:lnSpc>
                        <a:spcBef>
                          <a:spcPts val="0"/>
                        </a:spcBef>
                        <a:spcAft>
                          <a:spcPts val="0"/>
                        </a:spcAft>
                        <a:buClr>
                          <a:schemeClr val="dk1"/>
                        </a:buClr>
                        <a:buSzPts val="1800"/>
                        <a:buFont typeface="Arial"/>
                        <a:buChar char="●"/>
                      </a:pPr>
                      <a:r>
                        <a:rPr lang="en-US" sz="1800" u="none" strike="noStrike" cap="none">
                          <a:solidFill>
                            <a:schemeClr val="dk1"/>
                          </a:solidFill>
                        </a:rPr>
                        <a:t>UCARE/BIT</a:t>
                      </a:r>
                      <a:endParaRPr sz="1800" u="none" strike="noStrike" cap="none">
                        <a:solidFill>
                          <a:schemeClr val="dk1"/>
                        </a:solidFill>
                      </a:endParaRPr>
                    </a:p>
                    <a:p>
                      <a:pPr marL="457200" marR="0" lvl="0" indent="-342900" algn="l" rtl="0">
                        <a:lnSpc>
                          <a:spcPct val="125000"/>
                        </a:lnSpc>
                        <a:spcBef>
                          <a:spcPts val="0"/>
                        </a:spcBef>
                        <a:spcAft>
                          <a:spcPts val="0"/>
                        </a:spcAft>
                        <a:buClr>
                          <a:schemeClr val="dk1"/>
                        </a:buClr>
                        <a:buSzPts val="1800"/>
                        <a:buFont typeface="Arial"/>
                        <a:buChar char="●"/>
                      </a:pPr>
                      <a:r>
                        <a:rPr lang="en-US" sz="1800" u="none" strike="noStrike" cap="none">
                          <a:solidFill>
                            <a:schemeClr val="dk1"/>
                          </a:solidFill>
                        </a:rPr>
                        <a:t>Health and Well-Being Co</a:t>
                      </a:r>
                      <a:r>
                        <a:rPr lang="en-US" sz="1800">
                          <a:solidFill>
                            <a:schemeClr val="dk1"/>
                          </a:solidFill>
                        </a:rPr>
                        <a:t>llective</a:t>
                      </a:r>
                      <a:endParaRPr sz="1800" u="none" strike="noStrike" cap="none">
                        <a:solidFill>
                          <a:schemeClr val="dk1"/>
                        </a:solidFill>
                      </a:endParaRPr>
                    </a:p>
                    <a:p>
                      <a:pPr marL="457200" marR="0" lvl="0" indent="-342900" algn="l" rtl="0">
                        <a:lnSpc>
                          <a:spcPct val="125000"/>
                        </a:lnSpc>
                        <a:spcBef>
                          <a:spcPts val="0"/>
                        </a:spcBef>
                        <a:spcAft>
                          <a:spcPts val="0"/>
                        </a:spcAft>
                        <a:buClr>
                          <a:schemeClr val="dk1"/>
                        </a:buClr>
                        <a:buSzPts val="1800"/>
                        <a:buFont typeface="Arial"/>
                        <a:buChar char="●"/>
                      </a:pPr>
                      <a:r>
                        <a:rPr lang="en-US" sz="1800" u="none" strike="noStrike" cap="none">
                          <a:solidFill>
                            <a:schemeClr val="dk1"/>
                          </a:solidFill>
                        </a:rPr>
                        <a:t>Prevention Coalition</a:t>
                      </a:r>
                      <a:endParaRPr sz="1800" u="none" strike="noStrike" cap="none">
                        <a:solidFill>
                          <a:schemeClr val="dk1"/>
                        </a:solidFill>
                      </a:endParaRPr>
                    </a:p>
                    <a:p>
                      <a:pPr marL="457200" marR="0" lvl="0" indent="-342900" algn="l" rtl="0">
                        <a:lnSpc>
                          <a:spcPct val="125000"/>
                        </a:lnSpc>
                        <a:spcBef>
                          <a:spcPts val="0"/>
                        </a:spcBef>
                        <a:spcAft>
                          <a:spcPts val="0"/>
                        </a:spcAft>
                        <a:buClr>
                          <a:schemeClr val="dk1"/>
                        </a:buClr>
                        <a:buSzPts val="1800"/>
                        <a:buFont typeface="Arial"/>
                        <a:buChar char="●"/>
                      </a:pPr>
                      <a:r>
                        <a:rPr lang="en-US" sz="1800" u="none" strike="noStrike" cap="none">
                          <a:solidFill>
                            <a:schemeClr val="dk1"/>
                          </a:solidFill>
                        </a:rPr>
                        <a:t>Joe’s PEERS</a:t>
                      </a:r>
                      <a:endParaRPr sz="180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g3428c477922_0_4"/>
          <p:cNvPicPr preferRelativeResize="0"/>
          <p:nvPr/>
        </p:nvPicPr>
        <p:blipFill rotWithShape="1">
          <a:blip r:embed="rId3">
            <a:alphaModFix/>
          </a:blip>
          <a:srcRect l="622" t="655" r="592"/>
          <a:stretch/>
        </p:blipFill>
        <p:spPr>
          <a:xfrm>
            <a:off x="1192050" y="168175"/>
            <a:ext cx="6195750" cy="4807150"/>
          </a:xfrm>
          <a:prstGeom prst="rect">
            <a:avLst/>
          </a:prstGeom>
          <a:noFill/>
          <a:ln>
            <a:noFill/>
          </a:ln>
        </p:spPr>
      </p:pic>
      <p:sp>
        <p:nvSpPr>
          <p:cNvPr id="475" name="Google Shape;475;g3428c477922_0_4"/>
          <p:cNvSpPr/>
          <p:nvPr/>
        </p:nvSpPr>
        <p:spPr>
          <a:xfrm>
            <a:off x="419250" y="1089050"/>
            <a:ext cx="772800" cy="397500"/>
          </a:xfrm>
          <a:prstGeom prst="rightArrow">
            <a:avLst>
              <a:gd name="adj1" fmla="val 50000"/>
              <a:gd name="adj2" fmla="val 50000"/>
            </a:avLst>
          </a:prstGeom>
          <a:solidFill>
            <a:srgbClr val="FED9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g3428c477922_0_4"/>
          <p:cNvSpPr/>
          <p:nvPr/>
        </p:nvSpPr>
        <p:spPr>
          <a:xfrm>
            <a:off x="419250" y="3400575"/>
            <a:ext cx="772800" cy="397500"/>
          </a:xfrm>
          <a:prstGeom prst="rightArrow">
            <a:avLst>
              <a:gd name="adj1" fmla="val 50000"/>
              <a:gd name="adj2" fmla="val 50000"/>
            </a:avLst>
          </a:prstGeom>
          <a:solidFill>
            <a:srgbClr val="FED9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47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4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g3428c477922_0_10"/>
          <p:cNvPicPr preferRelativeResize="0"/>
          <p:nvPr/>
        </p:nvPicPr>
        <p:blipFill rotWithShape="1">
          <a:blip r:embed="rId3">
            <a:alphaModFix/>
          </a:blip>
          <a:srcRect t="802"/>
          <a:stretch/>
        </p:blipFill>
        <p:spPr>
          <a:xfrm>
            <a:off x="1248825" y="191325"/>
            <a:ext cx="6213426" cy="4799774"/>
          </a:xfrm>
          <a:prstGeom prst="rect">
            <a:avLst/>
          </a:prstGeom>
          <a:noFill/>
          <a:ln>
            <a:noFill/>
          </a:ln>
        </p:spPr>
      </p:pic>
      <p:sp>
        <p:nvSpPr>
          <p:cNvPr id="482" name="Google Shape;482;g3428c477922_0_10"/>
          <p:cNvSpPr/>
          <p:nvPr/>
        </p:nvSpPr>
        <p:spPr>
          <a:xfrm>
            <a:off x="7619250" y="3728775"/>
            <a:ext cx="929700" cy="596100"/>
          </a:xfrm>
          <a:prstGeom prst="leftArrow">
            <a:avLst>
              <a:gd name="adj1" fmla="val 50000"/>
              <a:gd name="adj2" fmla="val 50000"/>
            </a:avLst>
          </a:prstGeom>
          <a:solidFill>
            <a:srgbClr val="FED9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g3428c477922_0_15"/>
          <p:cNvPicPr preferRelativeResize="0"/>
          <p:nvPr/>
        </p:nvPicPr>
        <p:blipFill rotWithShape="1">
          <a:blip r:embed="rId3">
            <a:alphaModFix/>
          </a:blip>
          <a:srcRect t="802" r="536"/>
          <a:stretch/>
        </p:blipFill>
        <p:spPr>
          <a:xfrm>
            <a:off x="1263500" y="171863"/>
            <a:ext cx="6242024" cy="47997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269d7d5b07c_0_0"/>
          <p:cNvSpPr txBox="1">
            <a:spLocks noGrp="1"/>
          </p:cNvSpPr>
          <p:nvPr>
            <p:ph type="title"/>
          </p:nvPr>
        </p:nvSpPr>
        <p:spPr>
          <a:xfrm>
            <a:off x="251842" y="273844"/>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Self-Care</a:t>
            </a:r>
            <a:endParaRPr/>
          </a:p>
        </p:txBody>
      </p:sp>
      <p:sp>
        <p:nvSpPr>
          <p:cNvPr id="494" name="Google Shape;494;g269d7d5b07c_0_0"/>
          <p:cNvSpPr txBox="1">
            <a:spLocks noGrp="1"/>
          </p:cNvSpPr>
          <p:nvPr>
            <p:ph type="body" idx="1"/>
          </p:nvPr>
        </p:nvSpPr>
        <p:spPr>
          <a:xfrm>
            <a:off x="251850" y="993900"/>
            <a:ext cx="4002300" cy="3512400"/>
          </a:xfrm>
          <a:prstGeom prst="rect">
            <a:avLst/>
          </a:prstGeom>
          <a:noFill/>
          <a:ln>
            <a:noFill/>
          </a:ln>
        </p:spPr>
        <p:txBody>
          <a:bodyPr spcFirstLastPara="1" wrap="square" lIns="0" tIns="0" rIns="0" bIns="0" anchor="t" anchorCtr="0">
            <a:normAutofit/>
          </a:bodyPr>
          <a:lstStyle/>
          <a:p>
            <a:pPr marL="0" lvl="0" indent="0" algn="just" rtl="0">
              <a:lnSpc>
                <a:spcPct val="90000"/>
              </a:lnSpc>
              <a:spcBef>
                <a:spcPts val="1800"/>
              </a:spcBef>
              <a:spcAft>
                <a:spcPts val="0"/>
              </a:spcAft>
              <a:buSzPts val="2400"/>
              <a:buNone/>
            </a:pPr>
            <a:r>
              <a:rPr lang="en-US" sz="2000"/>
              <a:t>Self-care is the practice of taking action to help sustain or improve your own well-being.</a:t>
            </a:r>
            <a:endParaRPr sz="2000"/>
          </a:p>
          <a:p>
            <a:pPr marL="0" lvl="0" indent="0" algn="l" rtl="0">
              <a:lnSpc>
                <a:spcPct val="90000"/>
              </a:lnSpc>
              <a:spcBef>
                <a:spcPts val="1800"/>
              </a:spcBef>
              <a:spcAft>
                <a:spcPts val="0"/>
              </a:spcAft>
              <a:buSzPts val="2400"/>
              <a:buNone/>
            </a:pPr>
            <a:endParaRPr sz="2000" b="1">
              <a:solidFill>
                <a:schemeClr val="lt1"/>
              </a:solidFill>
            </a:endParaRPr>
          </a:p>
          <a:p>
            <a:pPr marL="0" lvl="0" indent="0" algn="l" rtl="0">
              <a:lnSpc>
                <a:spcPct val="90000"/>
              </a:lnSpc>
              <a:spcBef>
                <a:spcPts val="1800"/>
              </a:spcBef>
              <a:spcAft>
                <a:spcPts val="0"/>
              </a:spcAft>
              <a:buSzPts val="2400"/>
              <a:buNone/>
            </a:pPr>
            <a:r>
              <a:rPr lang="en-US" sz="2000" b="1">
                <a:solidFill>
                  <a:schemeClr val="lt1"/>
                </a:solidFill>
              </a:rPr>
              <a:t>Significance for GTAs:</a:t>
            </a:r>
            <a:endParaRPr sz="2000" b="1">
              <a:solidFill>
                <a:schemeClr val="lt1"/>
              </a:solidFill>
            </a:endParaRPr>
          </a:p>
          <a:p>
            <a:pPr marL="0" lvl="0" indent="0" algn="l" rtl="0">
              <a:lnSpc>
                <a:spcPct val="90000"/>
              </a:lnSpc>
              <a:spcBef>
                <a:spcPts val="1800"/>
              </a:spcBef>
              <a:spcAft>
                <a:spcPts val="0"/>
              </a:spcAft>
              <a:buSzPts val="2400"/>
              <a:buNone/>
            </a:pPr>
            <a:r>
              <a:rPr lang="en-US" sz="2000"/>
              <a:t>The quality of guidance you provide can be interconnected with your well-being. </a:t>
            </a:r>
            <a:endParaRPr sz="2000"/>
          </a:p>
        </p:txBody>
      </p:sp>
      <p:pic>
        <p:nvPicPr>
          <p:cNvPr id="495" name="Google Shape;495;g269d7d5b07c_0_0"/>
          <p:cNvPicPr preferRelativeResize="0"/>
          <p:nvPr/>
        </p:nvPicPr>
        <p:blipFill rotWithShape="1">
          <a:blip r:embed="rId3">
            <a:alphaModFix/>
          </a:blip>
          <a:srcRect l="10757" t="18690" r="49598" b="68684"/>
          <a:stretch/>
        </p:blipFill>
        <p:spPr>
          <a:xfrm>
            <a:off x="4920262" y="672855"/>
            <a:ext cx="3858576" cy="2835650"/>
          </a:xfrm>
          <a:prstGeom prst="rect">
            <a:avLst/>
          </a:prstGeom>
          <a:noFill/>
          <a:ln>
            <a:noFill/>
          </a:ln>
        </p:spPr>
      </p:pic>
      <p:sp>
        <p:nvSpPr>
          <p:cNvPr id="496" name="Google Shape;496;g269d7d5b07c_0_0"/>
          <p:cNvSpPr txBox="1"/>
          <p:nvPr/>
        </p:nvSpPr>
        <p:spPr>
          <a:xfrm>
            <a:off x="4920250" y="3508500"/>
            <a:ext cx="3858600" cy="7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800"/>
              </a:spcBef>
              <a:spcAft>
                <a:spcPts val="0"/>
              </a:spcAft>
              <a:buClr>
                <a:schemeClr val="dk2"/>
              </a:buClr>
              <a:buSzPts val="1100"/>
              <a:buFont typeface="Arial"/>
              <a:buNone/>
            </a:pPr>
            <a:r>
              <a:rPr lang="en-US" sz="2000" b="1" i="1" u="none" strike="noStrike" cap="none">
                <a:solidFill>
                  <a:schemeClr val="lt1"/>
                </a:solidFill>
                <a:latin typeface="Arial"/>
                <a:ea typeface="Arial"/>
                <a:cs typeface="Arial"/>
                <a:sym typeface="Arial"/>
              </a:rPr>
              <a:t>What does self-care mean to you?</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26a5edd3e2c_0_17"/>
          <p:cNvSpPr txBox="1">
            <a:spLocks noGrp="1"/>
          </p:cNvSpPr>
          <p:nvPr>
            <p:ph type="title"/>
          </p:nvPr>
        </p:nvSpPr>
        <p:spPr>
          <a:xfrm>
            <a:off x="670700" y="273850"/>
            <a:ext cx="8080200" cy="7179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4400"/>
              <a:buNone/>
            </a:pPr>
            <a:r>
              <a:rPr lang="en-US" sz="3000" b="1">
                <a:latin typeface="Franklin Gothic"/>
                <a:ea typeface="Franklin Gothic"/>
                <a:cs typeface="Franklin Gothic"/>
                <a:sym typeface="Franklin Gothic"/>
              </a:rPr>
              <a:t>Examples of Self-Care </a:t>
            </a:r>
            <a:endParaRPr sz="3000" b="1">
              <a:latin typeface="Franklin Gothic"/>
              <a:ea typeface="Franklin Gothic"/>
              <a:cs typeface="Franklin Gothic"/>
              <a:sym typeface="Franklin Gothic"/>
            </a:endParaRPr>
          </a:p>
        </p:txBody>
      </p:sp>
      <p:sp>
        <p:nvSpPr>
          <p:cNvPr id="503" name="Google Shape;503;g26a5edd3e2c_0_17"/>
          <p:cNvSpPr txBox="1">
            <a:spLocks noGrp="1"/>
          </p:cNvSpPr>
          <p:nvPr>
            <p:ph type="body" idx="1"/>
          </p:nvPr>
        </p:nvSpPr>
        <p:spPr>
          <a:xfrm>
            <a:off x="393200" y="1139025"/>
            <a:ext cx="4121700" cy="3548400"/>
          </a:xfrm>
          <a:prstGeom prst="rect">
            <a:avLst/>
          </a:prstGeom>
          <a:noFill/>
          <a:ln>
            <a:noFill/>
          </a:ln>
        </p:spPr>
        <p:txBody>
          <a:bodyPr spcFirstLastPara="1" wrap="square" lIns="0" tIns="0" rIns="0" bIns="0" anchor="t" anchorCtr="0">
            <a:noAutofit/>
          </a:bodyPr>
          <a:lstStyle/>
          <a:p>
            <a:pPr marL="628650" lvl="1" indent="-285750" algn="l" rtl="0">
              <a:lnSpc>
                <a:spcPct val="80000"/>
              </a:lnSpc>
              <a:spcBef>
                <a:spcPts val="1800"/>
              </a:spcBef>
              <a:spcAft>
                <a:spcPts val="0"/>
              </a:spcAft>
              <a:buSzPts val="900"/>
              <a:buChar char="▶"/>
            </a:pPr>
            <a:r>
              <a:rPr lang="en-US"/>
              <a:t>Practicing healthy coping  strategies and stress relief</a:t>
            </a:r>
            <a:endParaRPr/>
          </a:p>
          <a:p>
            <a:pPr marL="628650" lvl="1" indent="-285750" algn="l" rtl="0">
              <a:lnSpc>
                <a:spcPct val="80000"/>
              </a:lnSpc>
              <a:spcBef>
                <a:spcPts val="1800"/>
              </a:spcBef>
              <a:spcAft>
                <a:spcPts val="0"/>
              </a:spcAft>
              <a:buSzPts val="900"/>
              <a:buChar char="▶"/>
            </a:pPr>
            <a:r>
              <a:rPr lang="en-US"/>
              <a:t>Saying no when needed</a:t>
            </a:r>
            <a:endParaRPr/>
          </a:p>
          <a:p>
            <a:pPr marL="628650" lvl="1" indent="-285750" algn="l" rtl="0">
              <a:lnSpc>
                <a:spcPct val="80000"/>
              </a:lnSpc>
              <a:spcBef>
                <a:spcPts val="1800"/>
              </a:spcBef>
              <a:spcAft>
                <a:spcPts val="0"/>
              </a:spcAft>
              <a:buSzPts val="900"/>
              <a:buChar char="▶"/>
            </a:pPr>
            <a:r>
              <a:rPr lang="en-US"/>
              <a:t>Acknowledging your feelings </a:t>
            </a:r>
            <a:endParaRPr/>
          </a:p>
          <a:p>
            <a:pPr marL="628650" lvl="1" indent="-285750" algn="l" rtl="0">
              <a:lnSpc>
                <a:spcPct val="80000"/>
              </a:lnSpc>
              <a:spcBef>
                <a:spcPts val="1800"/>
              </a:spcBef>
              <a:spcAft>
                <a:spcPts val="0"/>
              </a:spcAft>
              <a:buSzPts val="900"/>
              <a:buChar char="▶"/>
            </a:pPr>
            <a:r>
              <a:rPr lang="en-US"/>
              <a:t>Asking for help</a:t>
            </a:r>
            <a:endParaRPr/>
          </a:p>
          <a:p>
            <a:pPr marL="628650" lvl="1" indent="-285750" algn="l" rtl="0">
              <a:lnSpc>
                <a:spcPct val="80000"/>
              </a:lnSpc>
              <a:spcBef>
                <a:spcPts val="1800"/>
              </a:spcBef>
              <a:spcAft>
                <a:spcPts val="0"/>
              </a:spcAft>
              <a:buSzPts val="900"/>
              <a:buChar char="▶"/>
            </a:pPr>
            <a:r>
              <a:rPr lang="en-US"/>
              <a:t>Spending time with people you care about</a:t>
            </a:r>
            <a:endParaRPr/>
          </a:p>
          <a:p>
            <a:pPr marL="628650" lvl="1" indent="-285750" algn="l" rtl="0">
              <a:lnSpc>
                <a:spcPct val="80000"/>
              </a:lnSpc>
              <a:spcBef>
                <a:spcPts val="1800"/>
              </a:spcBef>
              <a:spcAft>
                <a:spcPts val="0"/>
              </a:spcAft>
              <a:buSzPts val="900"/>
              <a:buChar char="▶"/>
            </a:pPr>
            <a:r>
              <a:rPr lang="en-US"/>
              <a:t>Connecting with your peers</a:t>
            </a:r>
            <a:endParaRPr b="1"/>
          </a:p>
        </p:txBody>
      </p:sp>
      <p:sp>
        <p:nvSpPr>
          <p:cNvPr id="504" name="Google Shape;504;g26a5edd3e2c_0_17"/>
          <p:cNvSpPr txBox="1">
            <a:spLocks noGrp="1"/>
          </p:cNvSpPr>
          <p:nvPr>
            <p:ph type="body" idx="2"/>
          </p:nvPr>
        </p:nvSpPr>
        <p:spPr>
          <a:xfrm>
            <a:off x="4709300" y="991750"/>
            <a:ext cx="4041600" cy="3493200"/>
          </a:xfrm>
          <a:prstGeom prst="rect">
            <a:avLst/>
          </a:prstGeom>
          <a:noFill/>
          <a:ln>
            <a:noFill/>
          </a:ln>
        </p:spPr>
        <p:txBody>
          <a:bodyPr spcFirstLastPara="1" wrap="square" lIns="91425" tIns="45700" rIns="91425" bIns="45700" anchor="t" anchorCtr="0">
            <a:noAutofit/>
          </a:bodyPr>
          <a:lstStyle/>
          <a:p>
            <a:pPr marL="685800" lvl="1" indent="-292100" algn="l" rtl="0">
              <a:lnSpc>
                <a:spcPct val="80000"/>
              </a:lnSpc>
              <a:spcBef>
                <a:spcPts val="1800"/>
              </a:spcBef>
              <a:spcAft>
                <a:spcPts val="0"/>
              </a:spcAft>
              <a:buSzPts val="1000"/>
              <a:buChar char="▶"/>
            </a:pPr>
            <a:r>
              <a:rPr lang="en-US"/>
              <a:t>Spending time alone to decompress</a:t>
            </a:r>
            <a:endParaRPr/>
          </a:p>
          <a:p>
            <a:pPr marL="685800" lvl="1" indent="-292100" algn="l" rtl="0">
              <a:lnSpc>
                <a:spcPct val="80000"/>
              </a:lnSpc>
              <a:spcBef>
                <a:spcPts val="1800"/>
              </a:spcBef>
              <a:spcAft>
                <a:spcPts val="0"/>
              </a:spcAft>
              <a:buSzPts val="1000"/>
              <a:buChar char="▶"/>
            </a:pPr>
            <a:r>
              <a:rPr lang="en-US"/>
              <a:t>Organizing/tidying/ cleaning</a:t>
            </a:r>
            <a:endParaRPr/>
          </a:p>
          <a:p>
            <a:pPr marL="685800" lvl="1" indent="-292100" algn="l" rtl="0">
              <a:lnSpc>
                <a:spcPct val="80000"/>
              </a:lnSpc>
              <a:spcBef>
                <a:spcPts val="1800"/>
              </a:spcBef>
              <a:spcAft>
                <a:spcPts val="0"/>
              </a:spcAft>
              <a:buSzPts val="1000"/>
              <a:buChar char="▶"/>
            </a:pPr>
            <a:r>
              <a:rPr lang="en-US"/>
              <a:t>Getting outside</a:t>
            </a:r>
            <a:endParaRPr/>
          </a:p>
          <a:p>
            <a:pPr marL="685800" lvl="1" indent="-292100" algn="l" rtl="0">
              <a:lnSpc>
                <a:spcPct val="80000"/>
              </a:lnSpc>
              <a:spcBef>
                <a:spcPts val="1800"/>
              </a:spcBef>
              <a:spcAft>
                <a:spcPts val="0"/>
              </a:spcAft>
              <a:buSzPts val="1000"/>
              <a:buChar char="▶"/>
            </a:pPr>
            <a:r>
              <a:rPr lang="en-US"/>
              <a:t>Taking care of your body</a:t>
            </a:r>
            <a:endParaRPr/>
          </a:p>
          <a:p>
            <a:pPr marL="685800" lvl="1" indent="-292100" algn="l" rtl="0">
              <a:lnSpc>
                <a:spcPct val="80000"/>
              </a:lnSpc>
              <a:spcBef>
                <a:spcPts val="1800"/>
              </a:spcBef>
              <a:spcAft>
                <a:spcPts val="0"/>
              </a:spcAft>
              <a:buSzPts val="1000"/>
              <a:buChar char="▶"/>
            </a:pPr>
            <a:r>
              <a:rPr lang="en-US"/>
              <a:t>Laughing</a:t>
            </a:r>
            <a:endParaRPr/>
          </a:p>
          <a:p>
            <a:pPr marL="685800" lvl="1" indent="-292100" algn="l" rtl="0">
              <a:lnSpc>
                <a:spcPct val="80000"/>
              </a:lnSpc>
              <a:spcBef>
                <a:spcPts val="1800"/>
              </a:spcBef>
              <a:spcAft>
                <a:spcPts val="0"/>
              </a:spcAft>
              <a:buSzPts val="1000"/>
              <a:buChar char="▶"/>
            </a:pPr>
            <a:r>
              <a:rPr lang="en-US"/>
              <a:t>Practicing self-compassion</a:t>
            </a:r>
            <a:endParaRPr/>
          </a:p>
          <a:p>
            <a:pPr marL="685800" lvl="1" indent="-292100" algn="l" rtl="0">
              <a:lnSpc>
                <a:spcPct val="80000"/>
              </a:lnSpc>
              <a:spcBef>
                <a:spcPts val="1800"/>
              </a:spcBef>
              <a:spcAft>
                <a:spcPts val="0"/>
              </a:spcAft>
              <a:buSzPts val="1000"/>
              <a:buChar char="▶"/>
            </a:pPr>
            <a:r>
              <a:rPr lang="en-US"/>
              <a:t>Positive self-talk</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35384fe6758_2_12"/>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endParaRPr/>
          </a:p>
        </p:txBody>
      </p:sp>
      <p:sp>
        <p:nvSpPr>
          <p:cNvPr id="510" name="Google Shape;510;g35384fe6758_2_12"/>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800"/>
              </a:spcBef>
              <a:spcAft>
                <a:spcPts val="0"/>
              </a:spcAft>
              <a:buSzPts val="2400"/>
              <a:buNone/>
            </a:pPr>
            <a:endParaRPr/>
          </a:p>
        </p:txBody>
      </p:sp>
      <p:pic>
        <p:nvPicPr>
          <p:cNvPr id="511" name="Google Shape;511;g35384fe6758_2_12" title="Presentation Slide - 16_9 (1).png"/>
          <p:cNvPicPr preferRelativeResize="0"/>
          <p:nvPr/>
        </p:nvPicPr>
        <p:blipFill rotWithShape="1">
          <a:blip r:embed="rId3">
            <a:alphaModFix/>
          </a:blip>
          <a:srcRect/>
          <a:stretch/>
        </p:blipFill>
        <p:spPr>
          <a:xfrm>
            <a:off x="0" y="0"/>
            <a:ext cx="9144003"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2bd37613742_1_15"/>
          <p:cNvSpPr txBox="1">
            <a:spLocks noGrp="1"/>
          </p:cNvSpPr>
          <p:nvPr>
            <p:ph type="title"/>
          </p:nvPr>
        </p:nvSpPr>
        <p:spPr>
          <a:xfrm>
            <a:off x="393192" y="273844"/>
            <a:ext cx="8122200" cy="7179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SzPts val="4400"/>
              <a:buNone/>
            </a:pPr>
            <a:r>
              <a:rPr lang="en-US" sz="3000" b="1">
                <a:latin typeface="Franklin Gothic"/>
                <a:ea typeface="Franklin Gothic"/>
                <a:cs typeface="Franklin Gothic"/>
                <a:sym typeface="Franklin Gothic"/>
              </a:rPr>
              <a:t>Thank You!</a:t>
            </a:r>
            <a:endParaRPr sz="3000" b="1">
              <a:latin typeface="Franklin Gothic"/>
              <a:ea typeface="Franklin Gothic"/>
              <a:cs typeface="Franklin Gothic"/>
              <a:sym typeface="Franklin Gothic"/>
            </a:endParaRPr>
          </a:p>
        </p:txBody>
      </p:sp>
      <p:sp>
        <p:nvSpPr>
          <p:cNvPr id="518" name="Google Shape;518;g2bd37613742_1_15"/>
          <p:cNvSpPr txBox="1">
            <a:spLocks noGrp="1"/>
          </p:cNvSpPr>
          <p:nvPr>
            <p:ph type="body" idx="1"/>
          </p:nvPr>
        </p:nvSpPr>
        <p:spPr>
          <a:xfrm>
            <a:off x="2506075" y="3856500"/>
            <a:ext cx="4001700" cy="536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800"/>
              </a:spcBef>
              <a:spcAft>
                <a:spcPts val="0"/>
              </a:spcAft>
              <a:buSzPts val="1800"/>
              <a:buNone/>
            </a:pPr>
            <a:r>
              <a:rPr lang="en-US" sz="2000" b="1"/>
              <a:t>Jessica Gargus</a:t>
            </a:r>
            <a:r>
              <a:rPr lang="en-US" sz="2000"/>
              <a:t> </a:t>
            </a:r>
            <a:r>
              <a:rPr lang="en-US" sz="2000" u="sng">
                <a:solidFill>
                  <a:schemeClr val="hlink"/>
                </a:solidFill>
                <a:hlinkClick r:id="rId3"/>
              </a:rPr>
              <a:t>gargusj@mst.edu</a:t>
            </a:r>
            <a:r>
              <a:rPr lang="en-US" sz="2000"/>
              <a:t>        </a:t>
            </a:r>
            <a:endParaRPr sz="2000"/>
          </a:p>
        </p:txBody>
      </p:sp>
      <p:pic>
        <p:nvPicPr>
          <p:cNvPr id="519" name="Google Shape;519;g2bd37613742_1_15"/>
          <p:cNvPicPr preferRelativeResize="0"/>
          <p:nvPr/>
        </p:nvPicPr>
        <p:blipFill rotWithShape="1">
          <a:blip r:embed="rId4">
            <a:alphaModFix/>
          </a:blip>
          <a:srcRect/>
          <a:stretch/>
        </p:blipFill>
        <p:spPr>
          <a:xfrm>
            <a:off x="2577550" y="825700"/>
            <a:ext cx="3753501" cy="28151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
          <p:cNvSpPr txBox="1">
            <a:spLocks noGrp="1"/>
          </p:cNvSpPr>
          <p:nvPr>
            <p:ph type="body" idx="1"/>
          </p:nvPr>
        </p:nvSpPr>
        <p:spPr>
          <a:xfrm>
            <a:off x="393150" y="595575"/>
            <a:ext cx="8357700" cy="3814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750"/>
              </a:spcBef>
              <a:spcAft>
                <a:spcPts val="0"/>
              </a:spcAft>
              <a:buSzPts val="2400"/>
              <a:buNone/>
            </a:pPr>
            <a:endParaRPr sz="1800"/>
          </a:p>
          <a:p>
            <a:pPr marL="342900" lvl="1" indent="-265430" algn="l" rtl="0">
              <a:lnSpc>
                <a:spcPct val="100000"/>
              </a:lnSpc>
              <a:spcBef>
                <a:spcPts val="750"/>
              </a:spcBef>
              <a:spcAft>
                <a:spcPts val="0"/>
              </a:spcAft>
              <a:buSzPts val="1000"/>
              <a:buChar char="▶"/>
            </a:pPr>
            <a:r>
              <a:rPr lang="en-US"/>
              <a:t>Data and the role of GTAs</a:t>
            </a:r>
            <a:endParaRPr/>
          </a:p>
          <a:p>
            <a:pPr marL="342900" lvl="1" indent="-265430" algn="l" rtl="0">
              <a:lnSpc>
                <a:spcPct val="100000"/>
              </a:lnSpc>
              <a:spcBef>
                <a:spcPts val="750"/>
              </a:spcBef>
              <a:spcAft>
                <a:spcPts val="0"/>
              </a:spcAft>
              <a:buSzPts val="1000"/>
              <a:buChar char="▶"/>
            </a:pPr>
            <a:r>
              <a:rPr lang="en-US"/>
              <a:t>Expanded definition of success and well-being</a:t>
            </a:r>
            <a:endParaRPr/>
          </a:p>
          <a:p>
            <a:pPr marL="342900" lvl="1" indent="-265430" algn="l" rtl="0">
              <a:lnSpc>
                <a:spcPct val="100000"/>
              </a:lnSpc>
              <a:spcBef>
                <a:spcPts val="750"/>
              </a:spcBef>
              <a:spcAft>
                <a:spcPts val="0"/>
              </a:spcAft>
              <a:buSzPts val="1000"/>
              <a:buChar char="▶"/>
            </a:pPr>
            <a:r>
              <a:rPr lang="en-US"/>
              <a:t>Recognizing concerns</a:t>
            </a:r>
            <a:endParaRPr/>
          </a:p>
          <a:p>
            <a:pPr marL="342900" lvl="1" indent="-265430" algn="l" rtl="0">
              <a:lnSpc>
                <a:spcPct val="100000"/>
              </a:lnSpc>
              <a:spcBef>
                <a:spcPts val="750"/>
              </a:spcBef>
              <a:spcAft>
                <a:spcPts val="0"/>
              </a:spcAft>
              <a:buSzPts val="1000"/>
              <a:buChar char="▶"/>
            </a:pPr>
            <a:r>
              <a:rPr lang="en-US"/>
              <a:t>Responding to concerns - dos and don'ts</a:t>
            </a:r>
            <a:endParaRPr/>
          </a:p>
          <a:p>
            <a:pPr marL="342900" lvl="1" indent="-265430" algn="l" rtl="0">
              <a:lnSpc>
                <a:spcPct val="100000"/>
              </a:lnSpc>
              <a:spcBef>
                <a:spcPts val="750"/>
              </a:spcBef>
              <a:spcAft>
                <a:spcPts val="0"/>
              </a:spcAft>
              <a:buSzPts val="1000"/>
              <a:buChar char="▶"/>
            </a:pPr>
            <a:r>
              <a:rPr lang="en-US"/>
              <a:t>Communication/providing language</a:t>
            </a:r>
            <a:endParaRPr/>
          </a:p>
          <a:p>
            <a:pPr marL="342900" lvl="1" indent="-265430" algn="l" rtl="0">
              <a:lnSpc>
                <a:spcPct val="100000"/>
              </a:lnSpc>
              <a:spcBef>
                <a:spcPts val="750"/>
              </a:spcBef>
              <a:spcAft>
                <a:spcPts val="0"/>
              </a:spcAft>
              <a:buSzPts val="1000"/>
              <a:buChar char="▶"/>
            </a:pPr>
            <a:r>
              <a:rPr lang="en-US"/>
              <a:t>Mental Health Crisis Response Guide (Red Folder)</a:t>
            </a:r>
            <a:endParaRPr/>
          </a:p>
          <a:p>
            <a:pPr marL="342900" lvl="1" indent="-265430" algn="l" rtl="0">
              <a:lnSpc>
                <a:spcPct val="100000"/>
              </a:lnSpc>
              <a:spcBef>
                <a:spcPts val="750"/>
              </a:spcBef>
              <a:spcAft>
                <a:spcPts val="0"/>
              </a:spcAft>
              <a:buSzPts val="1000"/>
              <a:buChar char="▶"/>
            </a:pPr>
            <a:r>
              <a:rPr lang="en-US"/>
              <a:t>Self-care </a:t>
            </a:r>
            <a:r>
              <a:rPr lang="en-US" sz="1800"/>
              <a:t> </a:t>
            </a:r>
            <a:endParaRPr sz="1800"/>
          </a:p>
          <a:p>
            <a:pPr marL="342900" lvl="1" indent="-233362" algn="l" rtl="0">
              <a:lnSpc>
                <a:spcPct val="100000"/>
              </a:lnSpc>
              <a:spcBef>
                <a:spcPts val="750"/>
              </a:spcBef>
              <a:spcAft>
                <a:spcPts val="0"/>
              </a:spcAft>
              <a:buSzPts val="400"/>
              <a:buNone/>
            </a:pPr>
            <a:endParaRPr sz="1800"/>
          </a:p>
        </p:txBody>
      </p:sp>
      <p:sp>
        <p:nvSpPr>
          <p:cNvPr id="346" name="Google Shape;346;p2"/>
          <p:cNvSpPr txBox="1">
            <a:spLocks noGrp="1"/>
          </p:cNvSpPr>
          <p:nvPr>
            <p:ph type="ftr" idx="11"/>
          </p:nvPr>
        </p:nvSpPr>
        <p:spPr>
          <a:xfrm>
            <a:off x="1399032" y="4736007"/>
            <a:ext cx="58059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Missouri University of Science and Technology</a:t>
            </a:r>
            <a:endParaRPr/>
          </a:p>
        </p:txBody>
      </p:sp>
      <p:sp>
        <p:nvSpPr>
          <p:cNvPr id="347" name="Google Shape;347;p2"/>
          <p:cNvSpPr txBox="1">
            <a:spLocks noGrp="1"/>
          </p:cNvSpPr>
          <p:nvPr>
            <p:ph type="title"/>
          </p:nvPr>
        </p:nvSpPr>
        <p:spPr>
          <a:xfrm>
            <a:off x="393200" y="229602"/>
            <a:ext cx="8357700" cy="557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000"/>
              <a:buFont typeface="Franklin Gothic"/>
              <a:buNone/>
            </a:pPr>
            <a:r>
              <a:rPr lang="en-US"/>
              <a:t>Outline</a:t>
            </a:r>
            <a:endParaRPr/>
          </a:p>
          <a:p>
            <a:pPr marL="0" lvl="0" indent="0" algn="l" rtl="0">
              <a:lnSpc>
                <a:spcPct val="90000"/>
              </a:lnSpc>
              <a:spcBef>
                <a:spcPts val="0"/>
              </a:spcBef>
              <a:spcAft>
                <a:spcPts val="0"/>
              </a:spcAft>
              <a:buClr>
                <a:schemeClr val="dk1"/>
              </a:buClr>
              <a:buSzPts val="3000"/>
              <a:buFont typeface="Franklin Gothic"/>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
          <p:cNvSpPr txBox="1">
            <a:spLocks noGrp="1"/>
          </p:cNvSpPr>
          <p:nvPr>
            <p:ph type="body" idx="1"/>
          </p:nvPr>
        </p:nvSpPr>
        <p:spPr>
          <a:xfrm>
            <a:off x="393200" y="855699"/>
            <a:ext cx="8357700" cy="3458100"/>
          </a:xfrm>
          <a:prstGeom prst="rect">
            <a:avLst/>
          </a:prstGeom>
          <a:noFill/>
          <a:ln>
            <a:noFill/>
          </a:ln>
        </p:spPr>
        <p:txBody>
          <a:bodyPr spcFirstLastPara="1" wrap="square" lIns="0" tIns="0" rIns="0" bIns="0" anchor="t" anchorCtr="0">
            <a:noAutofit/>
          </a:bodyPr>
          <a:lstStyle/>
          <a:p>
            <a:pPr marL="457200" lvl="1" indent="-292100" algn="l" rtl="0">
              <a:lnSpc>
                <a:spcPct val="80000"/>
              </a:lnSpc>
              <a:spcBef>
                <a:spcPts val="750"/>
              </a:spcBef>
              <a:spcAft>
                <a:spcPts val="0"/>
              </a:spcAft>
              <a:buSzPts val="1000"/>
              <a:buChar char="▶"/>
            </a:pPr>
            <a:r>
              <a:rPr lang="en-US"/>
              <a:t>50% report anxiety in past year</a:t>
            </a:r>
            <a:endParaRPr/>
          </a:p>
          <a:p>
            <a:pPr marL="457200" lvl="1" indent="-292100" algn="l" rtl="0">
              <a:lnSpc>
                <a:spcPct val="80000"/>
              </a:lnSpc>
              <a:spcBef>
                <a:spcPts val="750"/>
              </a:spcBef>
              <a:spcAft>
                <a:spcPts val="0"/>
              </a:spcAft>
              <a:buSzPts val="1000"/>
              <a:buChar char="▶"/>
            </a:pPr>
            <a:r>
              <a:rPr lang="en-US"/>
              <a:t>42% report depression in past year</a:t>
            </a:r>
            <a:endParaRPr/>
          </a:p>
          <a:p>
            <a:pPr marL="457200" lvl="1" indent="-292100" algn="l" rtl="0">
              <a:lnSpc>
                <a:spcPct val="80000"/>
              </a:lnSpc>
              <a:spcBef>
                <a:spcPts val="750"/>
              </a:spcBef>
              <a:spcAft>
                <a:spcPts val="0"/>
              </a:spcAft>
              <a:buSzPts val="1000"/>
              <a:buChar char="▶"/>
            </a:pPr>
            <a:r>
              <a:rPr lang="en-US"/>
              <a:t>45% report stress interfered with their academics </a:t>
            </a:r>
            <a:endParaRPr/>
          </a:p>
          <a:p>
            <a:pPr marL="457200" lvl="1" indent="-292100" algn="l" rtl="0">
              <a:lnSpc>
                <a:spcPct val="80000"/>
              </a:lnSpc>
              <a:spcBef>
                <a:spcPts val="750"/>
              </a:spcBef>
              <a:spcAft>
                <a:spcPts val="0"/>
              </a:spcAft>
              <a:buSzPts val="1000"/>
              <a:buChar char="▶"/>
            </a:pPr>
            <a:r>
              <a:rPr lang="en-US"/>
              <a:t>30% report overwhelming or unbearable stress</a:t>
            </a:r>
            <a:endParaRPr/>
          </a:p>
          <a:p>
            <a:pPr marL="914400" lvl="0" indent="0" algn="l" rtl="0">
              <a:lnSpc>
                <a:spcPct val="80000"/>
              </a:lnSpc>
              <a:spcBef>
                <a:spcPts val="750"/>
              </a:spcBef>
              <a:spcAft>
                <a:spcPts val="0"/>
              </a:spcAft>
              <a:buSzPts val="2400"/>
              <a:buNone/>
            </a:pPr>
            <a:endParaRPr sz="2000"/>
          </a:p>
          <a:p>
            <a:pPr marL="457200" lvl="1" indent="-292100" algn="l" rtl="0">
              <a:lnSpc>
                <a:spcPct val="80000"/>
              </a:lnSpc>
              <a:spcBef>
                <a:spcPts val="750"/>
              </a:spcBef>
              <a:spcAft>
                <a:spcPts val="0"/>
              </a:spcAft>
              <a:buSzPts val="1000"/>
              <a:buChar char="▶"/>
            </a:pPr>
            <a:r>
              <a:rPr lang="en-US"/>
              <a:t>Main sources of stress:</a:t>
            </a:r>
            <a:endParaRPr/>
          </a:p>
          <a:p>
            <a:pPr marL="1028700" lvl="2" indent="-342900" algn="l" rtl="0">
              <a:lnSpc>
                <a:spcPct val="115000"/>
              </a:lnSpc>
              <a:spcBef>
                <a:spcPts val="1000"/>
              </a:spcBef>
              <a:spcAft>
                <a:spcPts val="0"/>
              </a:spcAft>
              <a:buSzPts val="1800"/>
              <a:buChar char="•"/>
            </a:pPr>
            <a:r>
              <a:rPr lang="en-US"/>
              <a:t>School/Academics: 90%</a:t>
            </a:r>
            <a:endParaRPr/>
          </a:p>
          <a:p>
            <a:pPr marL="1028700" lvl="2" indent="-342900" algn="l" rtl="0">
              <a:lnSpc>
                <a:spcPct val="115000"/>
              </a:lnSpc>
              <a:spcBef>
                <a:spcPts val="0"/>
              </a:spcBef>
              <a:spcAft>
                <a:spcPts val="0"/>
              </a:spcAft>
              <a:buSzPts val="1800"/>
              <a:buChar char="•"/>
            </a:pPr>
            <a:r>
              <a:rPr lang="en-US"/>
              <a:t>Time Management: 52%</a:t>
            </a:r>
            <a:endParaRPr/>
          </a:p>
          <a:p>
            <a:pPr marL="1028700" lvl="2" indent="-342900" algn="l" rtl="0">
              <a:lnSpc>
                <a:spcPct val="115000"/>
              </a:lnSpc>
              <a:spcBef>
                <a:spcPts val="0"/>
              </a:spcBef>
              <a:spcAft>
                <a:spcPts val="0"/>
              </a:spcAft>
              <a:buSzPts val="1800"/>
              <a:buChar char="•"/>
            </a:pPr>
            <a:r>
              <a:rPr lang="en-US"/>
              <a:t>Financial Concerns: 41%</a:t>
            </a:r>
            <a:endParaRPr/>
          </a:p>
          <a:p>
            <a:pPr marL="0" lvl="0" indent="0" algn="l" rtl="0">
              <a:lnSpc>
                <a:spcPct val="80000"/>
              </a:lnSpc>
              <a:spcBef>
                <a:spcPts val="750"/>
              </a:spcBef>
              <a:spcAft>
                <a:spcPts val="0"/>
              </a:spcAft>
              <a:buSzPts val="2400"/>
              <a:buNone/>
            </a:pPr>
            <a:endParaRPr sz="1800"/>
          </a:p>
        </p:txBody>
      </p:sp>
      <p:sp>
        <p:nvSpPr>
          <p:cNvPr id="353" name="Google Shape;353;p4"/>
          <p:cNvSpPr txBox="1">
            <a:spLocks noGrp="1"/>
          </p:cNvSpPr>
          <p:nvPr>
            <p:ph type="ftr" idx="11"/>
          </p:nvPr>
        </p:nvSpPr>
        <p:spPr>
          <a:xfrm>
            <a:off x="1399032" y="4736007"/>
            <a:ext cx="58059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Missouri University of Science and Technology</a:t>
            </a:r>
            <a:endParaRPr/>
          </a:p>
        </p:txBody>
      </p:sp>
      <p:sp>
        <p:nvSpPr>
          <p:cNvPr id="354" name="Google Shape;354;p4"/>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000"/>
              <a:buFont typeface="Franklin Gothic"/>
              <a:buNone/>
            </a:pPr>
            <a:r>
              <a:rPr lang="en-US"/>
              <a:t>Missouri Assessment of College Health Behaviors</a:t>
            </a:r>
            <a:endParaRPr/>
          </a:p>
        </p:txBody>
      </p:sp>
      <p:sp>
        <p:nvSpPr>
          <p:cNvPr id="355" name="Google Shape;355;p4"/>
          <p:cNvSpPr txBox="1"/>
          <p:nvPr/>
        </p:nvSpPr>
        <p:spPr>
          <a:xfrm>
            <a:off x="4881750" y="2755125"/>
            <a:ext cx="4057200" cy="1319700"/>
          </a:xfrm>
          <a:prstGeom prst="rect">
            <a:avLst/>
          </a:prstGeom>
          <a:noFill/>
          <a:ln>
            <a:noFill/>
          </a:ln>
        </p:spPr>
        <p:txBody>
          <a:bodyPr spcFirstLastPara="1" wrap="square" lIns="91425" tIns="91425" rIns="91425" bIns="91425" anchor="t" anchorCtr="0">
            <a:noAutofit/>
          </a:bodyPr>
          <a:lstStyle/>
          <a:p>
            <a:pPr marL="457200" marR="0" lvl="0" indent="-292100" algn="l" rtl="0">
              <a:lnSpc>
                <a:spcPct val="115000"/>
              </a:lnSpc>
              <a:spcBef>
                <a:spcPts val="0"/>
              </a:spcBef>
              <a:spcAft>
                <a:spcPts val="0"/>
              </a:spcAft>
              <a:buClr>
                <a:schemeClr val="accent3"/>
              </a:buClr>
              <a:buSzPts val="1000"/>
              <a:buFont typeface="Arial"/>
              <a:buChar char="●"/>
            </a:pPr>
            <a:r>
              <a:rPr lang="en-US" sz="2000" b="0" i="0" u="none" strike="noStrike" cap="none">
                <a:solidFill>
                  <a:schemeClr val="dk1"/>
                </a:solidFill>
                <a:latin typeface="Arial"/>
                <a:ea typeface="Arial"/>
                <a:cs typeface="Arial"/>
                <a:sym typeface="Arial"/>
              </a:rPr>
              <a:t>Future Plans: 46%</a:t>
            </a:r>
            <a:endParaRPr sz="2000" b="0" i="0" u="none" strike="noStrike" cap="none">
              <a:solidFill>
                <a:schemeClr val="dk1"/>
              </a:solidFill>
              <a:latin typeface="Arial"/>
              <a:ea typeface="Arial"/>
              <a:cs typeface="Arial"/>
              <a:sym typeface="Arial"/>
            </a:endParaRPr>
          </a:p>
          <a:p>
            <a:pPr marL="457200" marR="0" lvl="0" indent="-292100" algn="l" rtl="0">
              <a:lnSpc>
                <a:spcPct val="115000"/>
              </a:lnSpc>
              <a:spcBef>
                <a:spcPts val="0"/>
              </a:spcBef>
              <a:spcAft>
                <a:spcPts val="0"/>
              </a:spcAft>
              <a:buClr>
                <a:schemeClr val="accent3"/>
              </a:buClr>
              <a:buSzPts val="1000"/>
              <a:buFont typeface="Arial"/>
              <a:buChar char="●"/>
            </a:pPr>
            <a:r>
              <a:rPr lang="en-US" sz="2000" b="0" i="0" u="none" strike="noStrike" cap="none">
                <a:solidFill>
                  <a:schemeClr val="dk1"/>
                </a:solidFill>
                <a:latin typeface="Arial"/>
                <a:ea typeface="Arial"/>
                <a:cs typeface="Arial"/>
                <a:sym typeface="Arial"/>
              </a:rPr>
              <a:t>Mental Health Concerns: 35%</a:t>
            </a:r>
            <a:endParaRPr sz="2000" b="0" i="0" u="none" strike="noStrike" cap="none">
              <a:solidFill>
                <a:schemeClr val="dk1"/>
              </a:solidFill>
              <a:latin typeface="Arial"/>
              <a:ea typeface="Arial"/>
              <a:cs typeface="Arial"/>
              <a:sym typeface="Arial"/>
            </a:endParaRPr>
          </a:p>
          <a:p>
            <a:pPr marL="457200" marR="0" lvl="0" indent="-292100" algn="l" rtl="0">
              <a:lnSpc>
                <a:spcPct val="115000"/>
              </a:lnSpc>
              <a:spcBef>
                <a:spcPts val="0"/>
              </a:spcBef>
              <a:spcAft>
                <a:spcPts val="0"/>
              </a:spcAft>
              <a:buClr>
                <a:schemeClr val="accent3"/>
              </a:buClr>
              <a:buSzPts val="1000"/>
              <a:buFont typeface="Arial"/>
              <a:buChar char="●"/>
            </a:pPr>
            <a:r>
              <a:rPr lang="en-US" sz="2000" b="0" i="0" u="none" strike="noStrike" cap="none">
                <a:solidFill>
                  <a:schemeClr val="dk1"/>
                </a:solidFill>
                <a:latin typeface="Arial"/>
                <a:ea typeface="Arial"/>
                <a:cs typeface="Arial"/>
                <a:sym typeface="Arial"/>
              </a:rPr>
              <a:t>Loneliness: 20%</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68e77b8a8c_0_4"/>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Missouri Assessment of College Health Behaviors</a:t>
            </a:r>
            <a:endParaRPr/>
          </a:p>
        </p:txBody>
      </p:sp>
      <p:sp>
        <p:nvSpPr>
          <p:cNvPr id="362" name="Google Shape;362;g268e77b8a8c_0_4"/>
          <p:cNvSpPr txBox="1">
            <a:spLocks noGrp="1"/>
          </p:cNvSpPr>
          <p:nvPr>
            <p:ph type="body" idx="1"/>
          </p:nvPr>
        </p:nvSpPr>
        <p:spPr>
          <a:xfrm>
            <a:off x="393200" y="913424"/>
            <a:ext cx="8357700" cy="3400500"/>
          </a:xfrm>
          <a:prstGeom prst="rect">
            <a:avLst/>
          </a:prstGeom>
          <a:noFill/>
          <a:ln>
            <a:noFill/>
          </a:ln>
        </p:spPr>
        <p:txBody>
          <a:bodyPr spcFirstLastPara="1" wrap="square" lIns="0" tIns="0" rIns="0" bIns="0" anchor="t" anchorCtr="0">
            <a:normAutofit lnSpcReduction="20000"/>
          </a:bodyPr>
          <a:lstStyle/>
          <a:p>
            <a:pPr marL="0" lvl="0" indent="0" algn="l" rtl="0">
              <a:lnSpc>
                <a:spcPct val="100000"/>
              </a:lnSpc>
              <a:spcBef>
                <a:spcPts val="1800"/>
              </a:spcBef>
              <a:spcAft>
                <a:spcPts val="0"/>
              </a:spcAft>
              <a:buSzPts val="2400"/>
              <a:buNone/>
            </a:pPr>
            <a:r>
              <a:rPr lang="en-US" sz="2000" b="1">
                <a:solidFill>
                  <a:schemeClr val="lt1"/>
                </a:solidFill>
              </a:rPr>
              <a:t>To whom do you go when personal concerns arise?</a:t>
            </a:r>
            <a:endParaRPr sz="2000" b="1">
              <a:solidFill>
                <a:schemeClr val="lt1"/>
              </a:solidFill>
            </a:endParaRPr>
          </a:p>
          <a:p>
            <a:pPr marL="0" lvl="0" indent="0" algn="l" rtl="0">
              <a:lnSpc>
                <a:spcPct val="100000"/>
              </a:lnSpc>
              <a:spcBef>
                <a:spcPts val="1800"/>
              </a:spcBef>
              <a:spcAft>
                <a:spcPts val="0"/>
              </a:spcAft>
              <a:buSzPts val="2400"/>
              <a:buNone/>
            </a:pPr>
            <a:r>
              <a:rPr lang="en-US" sz="2000"/>
              <a:t>2024</a:t>
            </a:r>
            <a:endParaRPr sz="2000"/>
          </a:p>
          <a:p>
            <a:pPr marL="342900" lvl="1" indent="-297180" algn="l" rtl="0">
              <a:lnSpc>
                <a:spcPct val="100000"/>
              </a:lnSpc>
              <a:spcBef>
                <a:spcPts val="750"/>
              </a:spcBef>
              <a:spcAft>
                <a:spcPts val="0"/>
              </a:spcAft>
              <a:buSzPts val="1500"/>
              <a:buChar char="▶"/>
            </a:pPr>
            <a:r>
              <a:rPr lang="en-US"/>
              <a:t>Academic advisor -  S&amp;T 9%;  PIP 21%</a:t>
            </a:r>
            <a:endParaRPr/>
          </a:p>
          <a:p>
            <a:pPr marL="342900" lvl="1" indent="-297180" algn="l" rtl="0">
              <a:lnSpc>
                <a:spcPct val="100000"/>
              </a:lnSpc>
              <a:spcBef>
                <a:spcPts val="750"/>
              </a:spcBef>
              <a:spcAft>
                <a:spcPts val="0"/>
              </a:spcAft>
              <a:buSzPts val="1500"/>
              <a:buChar char="▶"/>
            </a:pPr>
            <a:r>
              <a:rPr lang="en-US"/>
              <a:t>Faculty/professor - S&amp;T 5%; PIP 14%</a:t>
            </a:r>
            <a:endParaRPr/>
          </a:p>
          <a:p>
            <a:pPr marL="342900" lvl="1" indent="-297180" algn="l" rtl="0">
              <a:lnSpc>
                <a:spcPct val="100000"/>
              </a:lnSpc>
              <a:spcBef>
                <a:spcPts val="750"/>
              </a:spcBef>
              <a:spcAft>
                <a:spcPts val="0"/>
              </a:spcAft>
              <a:buSzPts val="1500"/>
              <a:buChar char="▶"/>
            </a:pPr>
            <a:r>
              <a:rPr lang="en-US"/>
              <a:t>Friends/peers - S&amp;T 72%; PIP 76%</a:t>
            </a:r>
            <a:endParaRPr/>
          </a:p>
          <a:p>
            <a:pPr marL="0" lvl="0" indent="0" algn="l" rtl="0">
              <a:lnSpc>
                <a:spcPct val="100000"/>
              </a:lnSpc>
              <a:spcBef>
                <a:spcPts val="1800"/>
              </a:spcBef>
              <a:spcAft>
                <a:spcPts val="0"/>
              </a:spcAft>
              <a:buSzPts val="2400"/>
              <a:buNone/>
            </a:pPr>
            <a:r>
              <a:rPr lang="en-US" sz="2000"/>
              <a:t>2025</a:t>
            </a:r>
            <a:endParaRPr sz="2000"/>
          </a:p>
          <a:p>
            <a:pPr marL="342900" lvl="1" indent="-323850" algn="l" rtl="0">
              <a:lnSpc>
                <a:spcPct val="100000"/>
              </a:lnSpc>
              <a:spcBef>
                <a:spcPts val="750"/>
              </a:spcBef>
              <a:spcAft>
                <a:spcPts val="0"/>
              </a:spcAft>
              <a:buSzPts val="1500"/>
              <a:buChar char="▶"/>
            </a:pPr>
            <a:r>
              <a:rPr lang="en-US"/>
              <a:t>Academic advisor -  S&amp;T 9%;  PIP 10%</a:t>
            </a:r>
            <a:endParaRPr/>
          </a:p>
          <a:p>
            <a:pPr marL="342900" lvl="1" indent="-323850" algn="l" rtl="0">
              <a:lnSpc>
                <a:spcPct val="100000"/>
              </a:lnSpc>
              <a:spcBef>
                <a:spcPts val="750"/>
              </a:spcBef>
              <a:spcAft>
                <a:spcPts val="0"/>
              </a:spcAft>
              <a:buSzPts val="1500"/>
              <a:buChar char="▶"/>
            </a:pPr>
            <a:r>
              <a:rPr lang="en-US"/>
              <a:t>Faculty/professor - S&amp;T 8%;  PIP 12%</a:t>
            </a:r>
            <a:endParaRPr/>
          </a:p>
          <a:p>
            <a:pPr marL="342900" lvl="1" indent="-323850" algn="l" rtl="0">
              <a:lnSpc>
                <a:spcPct val="100000"/>
              </a:lnSpc>
              <a:spcBef>
                <a:spcPts val="750"/>
              </a:spcBef>
              <a:spcAft>
                <a:spcPts val="0"/>
              </a:spcAft>
              <a:buSzPts val="1500"/>
              <a:buChar char="▶"/>
            </a:pPr>
            <a:r>
              <a:rPr lang="en-US"/>
              <a:t>Friends/peers - S&amp;T 82%; PIP 77%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268e77b8a8c_0_12"/>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Role of the GTA</a:t>
            </a:r>
            <a:endParaRPr/>
          </a:p>
        </p:txBody>
      </p:sp>
      <p:sp>
        <p:nvSpPr>
          <p:cNvPr id="369" name="Google Shape;369;g268e77b8a8c_0_12"/>
          <p:cNvSpPr txBox="1">
            <a:spLocks noGrp="1"/>
          </p:cNvSpPr>
          <p:nvPr>
            <p:ph type="body" idx="1"/>
          </p:nvPr>
        </p:nvSpPr>
        <p:spPr>
          <a:xfrm>
            <a:off x="393200" y="957825"/>
            <a:ext cx="8676000" cy="3630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800"/>
              </a:spcBef>
              <a:spcAft>
                <a:spcPts val="0"/>
              </a:spcAft>
              <a:buSzPts val="605"/>
              <a:buNone/>
            </a:pPr>
            <a:r>
              <a:rPr lang="en-US"/>
              <a:t>As Graduate Teaching Assistants, you bridge the gap between professors and students. </a:t>
            </a:r>
            <a:endParaRPr/>
          </a:p>
          <a:p>
            <a:pPr marL="0" lvl="0" indent="0" algn="l" rtl="0">
              <a:lnSpc>
                <a:spcPct val="90000"/>
              </a:lnSpc>
              <a:spcBef>
                <a:spcPts val="1800"/>
              </a:spcBef>
              <a:spcAft>
                <a:spcPts val="0"/>
              </a:spcAft>
              <a:buSzPts val="605"/>
              <a:buNone/>
            </a:pPr>
            <a:r>
              <a:rPr lang="en-US"/>
              <a:t>Familiarizing yourself with campus resources and encouraging students to use them creates opportunities for students to thrive in and outside of the classroom.</a:t>
            </a:r>
            <a:endParaRPr/>
          </a:p>
          <a:p>
            <a:pPr marL="0" lvl="0" indent="0" algn="l" rtl="0">
              <a:lnSpc>
                <a:spcPct val="90000"/>
              </a:lnSpc>
              <a:spcBef>
                <a:spcPts val="1800"/>
              </a:spcBef>
              <a:spcAft>
                <a:spcPts val="0"/>
              </a:spcAft>
              <a:buSzPts val="605"/>
              <a:buNone/>
            </a:pPr>
            <a:endParaRPr sz="2000"/>
          </a:p>
          <a:p>
            <a:pPr marL="0" lvl="0" indent="0" algn="l" rtl="0">
              <a:lnSpc>
                <a:spcPct val="90000"/>
              </a:lnSpc>
              <a:spcBef>
                <a:spcPts val="1800"/>
              </a:spcBef>
              <a:spcAft>
                <a:spcPts val="0"/>
              </a:spcAft>
              <a:buSzPts val="605"/>
              <a:buNone/>
            </a:pPr>
            <a:r>
              <a:rPr lang="en-US" sz="2000" u="sng">
                <a:solidFill>
                  <a:schemeClr val="hlink"/>
                </a:solidFill>
                <a:hlinkClick r:id="rId3"/>
              </a:rPr>
              <a:t>Serving as a Graduate Teaching Assistant: Tips and Strategies</a:t>
            </a:r>
            <a:r>
              <a:rPr lang="en-US" sz="2000"/>
              <a:t>   (aspa.net)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68e77b8a8c_0_24"/>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Student Success</a:t>
            </a:r>
            <a:endParaRPr/>
          </a:p>
        </p:txBody>
      </p:sp>
      <p:sp>
        <p:nvSpPr>
          <p:cNvPr id="376" name="Google Shape;376;g268e77b8a8c_0_24"/>
          <p:cNvSpPr txBox="1">
            <a:spLocks noGrp="1"/>
          </p:cNvSpPr>
          <p:nvPr>
            <p:ph type="body" idx="1"/>
          </p:nvPr>
        </p:nvSpPr>
        <p:spPr>
          <a:xfrm>
            <a:off x="393200" y="1314075"/>
            <a:ext cx="4036200" cy="299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200"/>
              </a:spcBef>
              <a:spcAft>
                <a:spcPts val="0"/>
              </a:spcAft>
              <a:buSzPts val="2400"/>
              <a:buNone/>
            </a:pPr>
            <a:r>
              <a:rPr lang="en-US" sz="2600">
                <a:solidFill>
                  <a:schemeClr val="lt1"/>
                </a:solidFill>
              </a:rPr>
              <a:t>Traditional Definition</a:t>
            </a:r>
            <a:endParaRPr sz="2600">
              <a:solidFill>
                <a:schemeClr val="lt1"/>
              </a:solidFill>
            </a:endParaRPr>
          </a:p>
          <a:p>
            <a:pPr marL="342900" lvl="1" indent="-265430" algn="l" rtl="0">
              <a:lnSpc>
                <a:spcPct val="100000"/>
              </a:lnSpc>
              <a:spcBef>
                <a:spcPts val="750"/>
              </a:spcBef>
              <a:spcAft>
                <a:spcPts val="0"/>
              </a:spcAft>
              <a:buSzPts val="1000"/>
              <a:buChar char="▶"/>
            </a:pPr>
            <a:r>
              <a:rPr lang="en-US">
                <a:solidFill>
                  <a:schemeClr val="accent2"/>
                </a:solidFill>
              </a:rPr>
              <a:t>Grades</a:t>
            </a:r>
            <a:endParaRPr b="1">
              <a:solidFill>
                <a:schemeClr val="accent2"/>
              </a:solidFill>
            </a:endParaRPr>
          </a:p>
          <a:p>
            <a:pPr marL="342900" lvl="1" indent="-265430" algn="l" rtl="0">
              <a:lnSpc>
                <a:spcPct val="100000"/>
              </a:lnSpc>
              <a:spcBef>
                <a:spcPts val="750"/>
              </a:spcBef>
              <a:spcAft>
                <a:spcPts val="0"/>
              </a:spcAft>
              <a:buSzPts val="1000"/>
              <a:buChar char="▶"/>
            </a:pPr>
            <a:r>
              <a:rPr lang="en-US">
                <a:solidFill>
                  <a:schemeClr val="accent2"/>
                </a:solidFill>
              </a:rPr>
              <a:t>High academic achievement</a:t>
            </a:r>
            <a:endParaRPr b="1">
              <a:solidFill>
                <a:schemeClr val="accent2"/>
              </a:solidFill>
            </a:endParaRPr>
          </a:p>
          <a:p>
            <a:pPr marL="342900" lvl="1" indent="-265430" algn="l" rtl="0">
              <a:lnSpc>
                <a:spcPct val="100000"/>
              </a:lnSpc>
              <a:spcBef>
                <a:spcPts val="750"/>
              </a:spcBef>
              <a:spcAft>
                <a:spcPts val="0"/>
              </a:spcAft>
              <a:buSzPts val="1000"/>
              <a:buChar char="▶"/>
            </a:pPr>
            <a:r>
              <a:rPr lang="en-US">
                <a:solidFill>
                  <a:schemeClr val="accent2"/>
                </a:solidFill>
              </a:rPr>
              <a:t>Retention</a:t>
            </a:r>
            <a:endParaRPr b="1">
              <a:solidFill>
                <a:schemeClr val="accent2"/>
              </a:solidFill>
            </a:endParaRPr>
          </a:p>
          <a:p>
            <a:pPr marL="342900" lvl="1" indent="-265430" algn="l" rtl="0">
              <a:lnSpc>
                <a:spcPct val="100000"/>
              </a:lnSpc>
              <a:spcBef>
                <a:spcPts val="750"/>
              </a:spcBef>
              <a:spcAft>
                <a:spcPts val="0"/>
              </a:spcAft>
              <a:buSzPts val="1000"/>
              <a:buChar char="▶"/>
            </a:pPr>
            <a:r>
              <a:rPr lang="en-US">
                <a:solidFill>
                  <a:schemeClr val="accent2"/>
                </a:solidFill>
              </a:rPr>
              <a:t>Graduation rates</a:t>
            </a:r>
            <a:endParaRPr b="1">
              <a:solidFill>
                <a:schemeClr val="accent2"/>
              </a:solidFill>
            </a:endParaRPr>
          </a:p>
          <a:p>
            <a:pPr marL="342900" lvl="1" indent="-265430" algn="l" rtl="0">
              <a:lnSpc>
                <a:spcPct val="100000"/>
              </a:lnSpc>
              <a:spcBef>
                <a:spcPts val="750"/>
              </a:spcBef>
              <a:spcAft>
                <a:spcPts val="0"/>
              </a:spcAft>
              <a:buSzPts val="1000"/>
              <a:buChar char="▶"/>
            </a:pPr>
            <a:r>
              <a:rPr lang="en-US">
                <a:solidFill>
                  <a:schemeClr val="accent2"/>
                </a:solidFill>
              </a:rPr>
              <a:t>Career outcomes</a:t>
            </a:r>
            <a:endParaRPr b="1">
              <a:solidFill>
                <a:schemeClr val="accent2"/>
              </a:solidFill>
            </a:endParaRPr>
          </a:p>
        </p:txBody>
      </p:sp>
      <p:sp>
        <p:nvSpPr>
          <p:cNvPr id="377" name="Google Shape;377;g268e77b8a8c_0_24"/>
          <p:cNvSpPr txBox="1">
            <a:spLocks noGrp="1"/>
          </p:cNvSpPr>
          <p:nvPr>
            <p:ph type="body" idx="1"/>
          </p:nvPr>
        </p:nvSpPr>
        <p:spPr>
          <a:xfrm>
            <a:off x="4862775" y="1314075"/>
            <a:ext cx="3637500" cy="3181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1800"/>
              </a:spcBef>
              <a:spcAft>
                <a:spcPts val="0"/>
              </a:spcAft>
              <a:buSzPts val="2400"/>
              <a:buNone/>
            </a:pPr>
            <a:r>
              <a:rPr lang="en-US" sz="2600">
                <a:solidFill>
                  <a:schemeClr val="lt1"/>
                </a:solidFill>
              </a:rPr>
              <a:t>Expanded Definition</a:t>
            </a:r>
            <a:endParaRPr sz="2600">
              <a:solidFill>
                <a:schemeClr val="lt1"/>
              </a:solidFill>
            </a:endParaRPr>
          </a:p>
          <a:p>
            <a:pPr marL="342900" lvl="1" indent="-265430" algn="l" rtl="0">
              <a:lnSpc>
                <a:spcPct val="100000"/>
              </a:lnSpc>
              <a:spcBef>
                <a:spcPts val="750"/>
              </a:spcBef>
              <a:spcAft>
                <a:spcPts val="0"/>
              </a:spcAft>
              <a:buSzPts val="1000"/>
              <a:buChar char="▶"/>
            </a:pPr>
            <a:r>
              <a:rPr lang="en-US">
                <a:solidFill>
                  <a:schemeClr val="accent2"/>
                </a:solidFill>
              </a:rPr>
              <a:t>Well-being </a:t>
            </a:r>
            <a:endParaRPr>
              <a:solidFill>
                <a:schemeClr val="accent2"/>
              </a:solidFill>
            </a:endParaRPr>
          </a:p>
          <a:p>
            <a:pPr marL="342900" lvl="1" indent="-265430" algn="l" rtl="0">
              <a:lnSpc>
                <a:spcPct val="100000"/>
              </a:lnSpc>
              <a:spcBef>
                <a:spcPts val="750"/>
              </a:spcBef>
              <a:spcAft>
                <a:spcPts val="0"/>
              </a:spcAft>
              <a:buSzPts val="1000"/>
              <a:buChar char="▶"/>
            </a:pPr>
            <a:r>
              <a:rPr lang="en-US">
                <a:solidFill>
                  <a:schemeClr val="accent2"/>
                </a:solidFill>
              </a:rPr>
              <a:t>Connectedness</a:t>
            </a:r>
            <a:endParaRPr>
              <a:solidFill>
                <a:schemeClr val="accent2"/>
              </a:solidFill>
            </a:endParaRPr>
          </a:p>
          <a:p>
            <a:pPr marL="342900" lvl="1" indent="-265430" algn="l" rtl="0">
              <a:lnSpc>
                <a:spcPct val="100000"/>
              </a:lnSpc>
              <a:spcBef>
                <a:spcPts val="750"/>
              </a:spcBef>
              <a:spcAft>
                <a:spcPts val="0"/>
              </a:spcAft>
              <a:buSzPts val="1000"/>
              <a:buChar char="▶"/>
            </a:pPr>
            <a:r>
              <a:rPr lang="en-US">
                <a:solidFill>
                  <a:schemeClr val="accent2"/>
                </a:solidFill>
              </a:rPr>
              <a:t>Belonging</a:t>
            </a:r>
            <a:endParaRPr>
              <a:solidFill>
                <a:schemeClr val="accent2"/>
              </a:solidFill>
            </a:endParaRPr>
          </a:p>
          <a:p>
            <a:pPr marL="342900" lvl="1" indent="-265430" algn="l" rtl="0">
              <a:lnSpc>
                <a:spcPct val="100000"/>
              </a:lnSpc>
              <a:spcBef>
                <a:spcPts val="750"/>
              </a:spcBef>
              <a:spcAft>
                <a:spcPts val="0"/>
              </a:spcAft>
              <a:buSzPts val="1000"/>
              <a:buChar char="▶"/>
            </a:pPr>
            <a:r>
              <a:rPr lang="en-US">
                <a:solidFill>
                  <a:schemeClr val="accent2"/>
                </a:solidFill>
              </a:rPr>
              <a:t>Accessibility</a:t>
            </a:r>
            <a:endParaRPr>
              <a:solidFill>
                <a:schemeClr val="accent2"/>
              </a:solidFill>
            </a:endParaRPr>
          </a:p>
          <a:p>
            <a:pPr marL="342900" lvl="1" indent="-284480" algn="l" rtl="0">
              <a:lnSpc>
                <a:spcPct val="100000"/>
              </a:lnSpc>
              <a:spcBef>
                <a:spcPts val="750"/>
              </a:spcBef>
              <a:spcAft>
                <a:spcPts val="0"/>
              </a:spcAft>
              <a:buSzPts val="1300"/>
              <a:buChar char="▶"/>
            </a:pPr>
            <a:r>
              <a:rPr lang="en-US">
                <a:solidFill>
                  <a:schemeClr val="accent2"/>
                </a:solidFill>
              </a:rPr>
              <a:t>Safety</a:t>
            </a:r>
            <a:endParaRPr>
              <a:solidFill>
                <a:schemeClr val="accent2"/>
              </a:solidFill>
            </a:endParaRPr>
          </a:p>
          <a:p>
            <a:pPr marL="342900" lvl="1" indent="-284480" algn="l" rtl="0">
              <a:lnSpc>
                <a:spcPct val="100000"/>
              </a:lnSpc>
              <a:spcBef>
                <a:spcPts val="750"/>
              </a:spcBef>
              <a:spcAft>
                <a:spcPts val="0"/>
              </a:spcAft>
              <a:buSzPts val="1300"/>
              <a:buChar char="▶"/>
            </a:pPr>
            <a:r>
              <a:rPr lang="en-US"/>
              <a:t>Purpose</a:t>
            </a:r>
            <a:r>
              <a:rPr lang="en-US" sz="2300"/>
              <a:t>	</a:t>
            </a:r>
            <a:r>
              <a:rPr lang="en-US" sz="2200"/>
              <a:t>	</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35498af9601_0_17"/>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Success in the Classroom		</a:t>
            </a:r>
            <a:endParaRPr/>
          </a:p>
        </p:txBody>
      </p:sp>
      <p:graphicFrame>
        <p:nvGraphicFramePr>
          <p:cNvPr id="384" name="Google Shape;384;g35498af9601_0_17"/>
          <p:cNvGraphicFramePr/>
          <p:nvPr/>
        </p:nvGraphicFramePr>
        <p:xfrm>
          <a:off x="393200" y="807650"/>
          <a:ext cx="8117950" cy="3397952"/>
        </p:xfrm>
        <a:graphic>
          <a:graphicData uri="http://schemas.openxmlformats.org/drawingml/2006/table">
            <a:tbl>
              <a:tblPr>
                <a:noFill/>
                <a:tableStyleId>{CC3012AA-4804-448F-8D3F-160D9B920314}</a:tableStyleId>
              </a:tblPr>
              <a:tblGrid>
                <a:gridCol w="3956050">
                  <a:extLst>
                    <a:ext uri="{9D8B030D-6E8A-4147-A177-3AD203B41FA5}">
                      <a16:colId xmlns:a16="http://schemas.microsoft.com/office/drawing/2014/main" val="20000"/>
                    </a:ext>
                  </a:extLst>
                </a:gridCol>
                <a:gridCol w="4161900">
                  <a:extLst>
                    <a:ext uri="{9D8B030D-6E8A-4147-A177-3AD203B41FA5}">
                      <a16:colId xmlns:a16="http://schemas.microsoft.com/office/drawing/2014/main" val="20001"/>
                    </a:ext>
                  </a:extLst>
                </a:gridCol>
              </a:tblGrid>
              <a:tr h="40407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Well-Being and Belonging</a:t>
                      </a:r>
                      <a:endParaRPr sz="1600" b="1" u="none" strike="noStrike" cap="none">
                        <a:solidFill>
                          <a:schemeClr val="dk1"/>
                        </a:solidFill>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Accessibility</a:t>
                      </a:r>
                      <a:endParaRPr sz="1600" b="1" u="none" strike="noStrike" cap="none">
                        <a:solidFill>
                          <a:schemeClr val="dk1"/>
                        </a:solidFill>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2924800">
                <a:tc>
                  <a:txBody>
                    <a:bodyPr/>
                    <a:lstStyle/>
                    <a:p>
                      <a:pPr marL="0" marR="0" lvl="0" indent="0" algn="l" rtl="0">
                        <a:lnSpc>
                          <a:spcPct val="100000"/>
                        </a:lnSpc>
                        <a:spcBef>
                          <a:spcPts val="0"/>
                        </a:spcBef>
                        <a:spcAft>
                          <a:spcPts val="0"/>
                        </a:spcAft>
                        <a:buClr>
                          <a:srgbClr val="000000"/>
                        </a:buClr>
                        <a:buSzPts val="1400"/>
                        <a:buFont typeface="Arial"/>
                        <a:buNone/>
                      </a:pPr>
                      <a:r>
                        <a:rPr lang="en-US" u="sng">
                          <a:solidFill>
                            <a:schemeClr val="hlink"/>
                          </a:solidFill>
                          <a:hlinkClick r:id="rId3"/>
                        </a:rPr>
                        <a:t>https://hwb.mst.edu/classroom-wellbeing/</a:t>
                      </a:r>
                      <a:r>
                        <a:rPr lang="en-US"/>
                        <a:t> </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Classroom strategies:</a:t>
                      </a:r>
                      <a:endParaRPr sz="1400" u="none" strike="noStrike" cap="none">
                        <a:solidFill>
                          <a:schemeClr val="dk1"/>
                        </a:solidFill>
                      </a:endParaRPr>
                    </a:p>
                    <a:p>
                      <a:pPr marL="45720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2"/>
                        </a:buClr>
                        <a:buSzPts val="1100"/>
                        <a:buFont typeface="Arial"/>
                        <a:buNone/>
                      </a:pPr>
                      <a:r>
                        <a:rPr lang="en-US" sz="1400" u="sng" strike="noStrike" cap="none">
                          <a:solidFill>
                            <a:schemeClr val="hlink"/>
                          </a:solidFill>
                          <a:hlinkClick r:id="rId4"/>
                        </a:rPr>
                        <a:t>Student Accessibility and Testing</a:t>
                      </a:r>
                      <a:r>
                        <a:rPr lang="en-US" sz="1400" u="none" strike="noStrike" cap="none">
                          <a:solidFill>
                            <a:schemeClr val="dk1"/>
                          </a:solidFill>
                        </a:rPr>
                        <a:t> </a:t>
                      </a:r>
                      <a:endParaRPr sz="1400" u="none" strike="noStrike" cap="none">
                        <a:solidFill>
                          <a:schemeClr val="dk1"/>
                        </a:solidFill>
                      </a:endParaRPr>
                    </a:p>
                    <a:p>
                      <a:pPr marL="0" marR="0" lvl="0" indent="0" algn="l" rtl="0">
                        <a:lnSpc>
                          <a:spcPct val="115000"/>
                        </a:lnSpc>
                        <a:spcBef>
                          <a:spcPts val="800"/>
                        </a:spcBef>
                        <a:spcAft>
                          <a:spcPts val="0"/>
                        </a:spcAft>
                        <a:buClr>
                          <a:schemeClr val="dk2"/>
                        </a:buClr>
                        <a:buSzPts val="1100"/>
                        <a:buFont typeface="Arial"/>
                        <a:buNone/>
                      </a:pPr>
                      <a:r>
                        <a:rPr lang="en-US" sz="1400" u="none" strike="noStrike" cap="none">
                          <a:solidFill>
                            <a:schemeClr val="dk1"/>
                          </a:solidFill>
                        </a:rPr>
                        <a:t>If a student discloses a disability to you or says they think they have a disability:</a:t>
                      </a:r>
                      <a:endParaRPr sz="1400" u="none" strike="noStrike" cap="none">
                        <a:solidFill>
                          <a:schemeClr val="dk1"/>
                        </a:solidFill>
                      </a:endParaRPr>
                    </a:p>
                    <a:p>
                      <a:pPr marL="457200" marR="0" lvl="0" indent="-317500" algn="l" rtl="0">
                        <a:lnSpc>
                          <a:spcPct val="100000"/>
                        </a:lnSpc>
                        <a:spcBef>
                          <a:spcPts val="800"/>
                        </a:spcBef>
                        <a:spcAft>
                          <a:spcPts val="0"/>
                        </a:spcAft>
                        <a:buClr>
                          <a:srgbClr val="000000"/>
                        </a:buClr>
                        <a:buSzPts val="1400"/>
                        <a:buFont typeface="Arial"/>
                        <a:buChar char="●"/>
                      </a:pPr>
                      <a:r>
                        <a:rPr lang="en-US" sz="1400" u="none" strike="noStrike" cap="none">
                          <a:solidFill>
                            <a:schemeClr val="dk1"/>
                          </a:solidFill>
                        </a:rPr>
                        <a:t>Respect their privacy</a:t>
                      </a:r>
                      <a:endParaRPr sz="1400" u="none" strike="noStrike" cap="none">
                        <a:solidFill>
                          <a:schemeClr val="dk1"/>
                        </a:solidFill>
                      </a:endParaRPr>
                    </a:p>
                    <a:p>
                      <a:pPr marL="457200" marR="0" lvl="0" indent="-317500" algn="l" rtl="0">
                        <a:lnSpc>
                          <a:spcPct val="100000"/>
                        </a:lnSpc>
                        <a:spcBef>
                          <a:spcPts val="1000"/>
                        </a:spcBef>
                        <a:spcAft>
                          <a:spcPts val="0"/>
                        </a:spcAft>
                        <a:buClr>
                          <a:srgbClr val="000000"/>
                        </a:buClr>
                        <a:buSzPts val="1400"/>
                        <a:buFont typeface="Arial"/>
                        <a:buChar char="●"/>
                      </a:pPr>
                      <a:r>
                        <a:rPr lang="en-US" sz="1400" u="none" strike="noStrike" cap="none">
                          <a:solidFill>
                            <a:schemeClr val="dk1"/>
                          </a:solidFill>
                        </a:rPr>
                        <a:t>Do not try to diagnose</a:t>
                      </a:r>
                      <a:endParaRPr sz="1400" u="none" strike="noStrike" cap="none">
                        <a:solidFill>
                          <a:schemeClr val="dk1"/>
                        </a:solidFill>
                      </a:endParaRPr>
                    </a:p>
                    <a:p>
                      <a:pPr marL="457200" marR="0" lvl="0" indent="-317500" algn="l" rtl="0">
                        <a:lnSpc>
                          <a:spcPct val="100000"/>
                        </a:lnSpc>
                        <a:spcBef>
                          <a:spcPts val="1000"/>
                        </a:spcBef>
                        <a:spcAft>
                          <a:spcPts val="0"/>
                        </a:spcAft>
                        <a:buClr>
                          <a:srgbClr val="000000"/>
                        </a:buClr>
                        <a:buSzPts val="1400"/>
                        <a:buFont typeface="Arial"/>
                        <a:buChar char="●"/>
                      </a:pPr>
                      <a:r>
                        <a:rPr lang="en-US" sz="1400" u="none" strike="noStrike" cap="none">
                          <a:solidFill>
                            <a:schemeClr val="dk1"/>
                          </a:solidFill>
                        </a:rPr>
                        <a:t>Refer to Student </a:t>
                      </a:r>
                      <a:br>
                        <a:rPr lang="en-US" sz="1400" u="none" strike="noStrike" cap="none">
                          <a:solidFill>
                            <a:schemeClr val="dk1"/>
                          </a:solidFill>
                        </a:rPr>
                      </a:br>
                      <a:r>
                        <a:rPr lang="en-US" sz="1400" u="none" strike="noStrike" cap="none">
                          <a:solidFill>
                            <a:schemeClr val="dk1"/>
                          </a:solidFill>
                        </a:rPr>
                        <a:t>Accessibility and Testing</a:t>
                      </a:r>
                      <a:br>
                        <a:rPr lang="en-US" sz="1400" u="none" strike="noStrike" cap="none">
                          <a:solidFill>
                            <a:schemeClr val="dk1"/>
                          </a:solidFill>
                        </a:rPr>
                      </a:br>
                      <a:r>
                        <a:rPr lang="en-US" sz="1400" u="none" strike="noStrike" cap="none">
                          <a:solidFill>
                            <a:schemeClr val="dk1"/>
                          </a:solidFill>
                        </a:rPr>
                        <a:t>if seeking </a:t>
                      </a:r>
                      <a:br>
                        <a:rPr lang="en-US" sz="1400" u="none" strike="noStrike" cap="none">
                          <a:solidFill>
                            <a:schemeClr val="dk1"/>
                          </a:solidFill>
                        </a:rPr>
                      </a:br>
                      <a:r>
                        <a:rPr lang="en-US" sz="1400" u="none" strike="noStrike" cap="none">
                          <a:solidFill>
                            <a:schemeClr val="dk1"/>
                          </a:solidFill>
                        </a:rPr>
                        <a:t>accommodative support</a:t>
                      </a:r>
                      <a:endParaRPr sz="1400" u="none" strike="noStrike" cap="none">
                        <a:solidFill>
                          <a:schemeClr val="dk1"/>
                        </a:solidFill>
                      </a:endParaRPr>
                    </a:p>
                    <a:p>
                      <a:pPr marL="0" marR="0" lvl="0" indent="0" algn="l" rtl="0">
                        <a:lnSpc>
                          <a:spcPct val="100000"/>
                        </a:lnSpc>
                        <a:spcBef>
                          <a:spcPts val="80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85" name="Google Shape;385;g35498af9601_0_17"/>
          <p:cNvSpPr txBox="1"/>
          <p:nvPr/>
        </p:nvSpPr>
        <p:spPr>
          <a:xfrm>
            <a:off x="2587550" y="2203100"/>
            <a:ext cx="1589400" cy="139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pic>
        <p:nvPicPr>
          <p:cNvPr id="386" name="Google Shape;386;g35498af9601_0_17"/>
          <p:cNvPicPr preferRelativeResize="0"/>
          <p:nvPr/>
        </p:nvPicPr>
        <p:blipFill rotWithShape="1">
          <a:blip r:embed="rId5">
            <a:alphaModFix/>
          </a:blip>
          <a:srcRect/>
          <a:stretch/>
        </p:blipFill>
        <p:spPr>
          <a:xfrm>
            <a:off x="6961625" y="2203101"/>
            <a:ext cx="1531900" cy="1531874"/>
          </a:xfrm>
          <a:prstGeom prst="rect">
            <a:avLst/>
          </a:prstGeom>
          <a:noFill/>
          <a:ln>
            <a:noFill/>
          </a:ln>
        </p:spPr>
      </p:pic>
      <p:pic>
        <p:nvPicPr>
          <p:cNvPr id="387" name="Google Shape;387;g35498af9601_0_17"/>
          <p:cNvPicPr preferRelativeResize="0"/>
          <p:nvPr/>
        </p:nvPicPr>
        <p:blipFill>
          <a:blip r:embed="rId6">
            <a:alphaModFix/>
          </a:blip>
          <a:stretch>
            <a:fillRect/>
          </a:stretch>
        </p:blipFill>
        <p:spPr>
          <a:xfrm>
            <a:off x="1297425" y="2176774"/>
            <a:ext cx="1589400" cy="15845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g2bd37613742_1_29"/>
          <p:cNvPicPr preferRelativeResize="0"/>
          <p:nvPr/>
        </p:nvPicPr>
        <p:blipFill rotWithShape="1">
          <a:blip r:embed="rId3">
            <a:alphaModFix/>
          </a:blip>
          <a:srcRect t="960"/>
          <a:stretch/>
        </p:blipFill>
        <p:spPr>
          <a:xfrm>
            <a:off x="1072200" y="175538"/>
            <a:ext cx="6249026" cy="4792425"/>
          </a:xfrm>
          <a:prstGeom prst="rect">
            <a:avLst/>
          </a:prstGeom>
          <a:noFill/>
          <a:ln>
            <a:noFill/>
          </a:ln>
        </p:spPr>
      </p:pic>
      <p:sp>
        <p:nvSpPr>
          <p:cNvPr id="393" name="Google Shape;393;g2bd37613742_1_29"/>
          <p:cNvSpPr/>
          <p:nvPr/>
        </p:nvSpPr>
        <p:spPr>
          <a:xfrm>
            <a:off x="163475" y="867725"/>
            <a:ext cx="905400" cy="603600"/>
          </a:xfrm>
          <a:prstGeom prst="rightArrow">
            <a:avLst>
              <a:gd name="adj1" fmla="val 50000"/>
              <a:gd name="adj2" fmla="val 50000"/>
            </a:avLst>
          </a:prstGeom>
          <a:solidFill>
            <a:srgbClr val="FED9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1946</Words>
  <Application>Microsoft Office PowerPoint</Application>
  <PresentationFormat>On-screen Show (16:9)</PresentationFormat>
  <Paragraphs>226</Paragraphs>
  <Slides>26</Slides>
  <Notes>26</Notes>
  <HiddenSlides>2</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Primary Logo</vt:lpstr>
      <vt:lpstr>Primary Logo</vt:lpstr>
      <vt:lpstr>Navigating Student Challenges: Strategies for GTAs </vt:lpstr>
      <vt:lpstr>Student Health and Well-Being </vt:lpstr>
      <vt:lpstr>Outline </vt:lpstr>
      <vt:lpstr>Missouri Assessment of College Health Behaviors</vt:lpstr>
      <vt:lpstr>Missouri Assessment of College Health Behaviors</vt:lpstr>
      <vt:lpstr>Role of the GTA</vt:lpstr>
      <vt:lpstr>Student Success</vt:lpstr>
      <vt:lpstr>Success in the Classroom  </vt:lpstr>
      <vt:lpstr>PowerPoint Presentation</vt:lpstr>
      <vt:lpstr>Recognizing Signs of Distress</vt:lpstr>
      <vt:lpstr>PowerPoint Presentation</vt:lpstr>
      <vt:lpstr>Tips for Directly Intervening</vt:lpstr>
      <vt:lpstr>VAR Method </vt:lpstr>
      <vt:lpstr>How to Start the Conversation  </vt:lpstr>
      <vt:lpstr>How to Start the Conversation  </vt:lpstr>
      <vt:lpstr>PowerPoint Presentation</vt:lpstr>
      <vt:lpstr>Recognizing Signs of Crisis</vt:lpstr>
      <vt:lpstr>PowerPoint Presentation</vt:lpstr>
      <vt:lpstr>How to Start the Conversation  </vt:lpstr>
      <vt:lpstr>PowerPoint Presentation</vt:lpstr>
      <vt:lpstr>PowerPoint Presentation</vt:lpstr>
      <vt:lpstr>PowerPoint Presentation</vt:lpstr>
      <vt:lpstr>Self-Care</vt:lpstr>
      <vt:lpstr>Examples of Self-Care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Gargus, Jessica</cp:lastModifiedBy>
  <cp:revision>2</cp:revision>
  <dcterms:modified xsi:type="dcterms:W3CDTF">2026-01-06T14:42:01Z</dcterms:modified>
</cp:coreProperties>
</file>